
<file path=[Content_Types].xml><?xml version="1.0" encoding="utf-8"?>
<Types xmlns="http://schemas.openxmlformats.org/package/2006/content-types">
  <Default Extension="jpe"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92" r:id="rId2"/>
    <p:sldId id="293" r:id="rId3"/>
    <p:sldId id="291" r:id="rId4"/>
    <p:sldId id="258" r:id="rId5"/>
    <p:sldId id="259" r:id="rId6"/>
    <p:sldId id="260" r:id="rId7"/>
    <p:sldId id="261" r:id="rId8"/>
    <p:sldId id="264" r:id="rId9"/>
    <p:sldId id="265" r:id="rId10"/>
    <p:sldId id="267" r:id="rId11"/>
    <p:sldId id="268" r:id="rId12"/>
    <p:sldId id="269" r:id="rId13"/>
    <p:sldId id="270" r:id="rId14"/>
    <p:sldId id="288" r:id="rId15"/>
    <p:sldId id="289" r:id="rId16"/>
    <p:sldId id="290" r:id="rId17"/>
    <p:sldId id="276" r:id="rId18"/>
    <p:sldId id="277" r:id="rId19"/>
    <p:sldId id="279" r:id="rId20"/>
    <p:sldId id="285" r:id="rId21"/>
    <p:sldId id="286" r:id="rId22"/>
    <p:sldId id="28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BACF59-64F6-4BC4-A1DC-C5C6F96695FD}" type="doc">
      <dgm:prSet loTypeId="urn:microsoft.com/office/officeart/2005/8/layout/vProcess5" loCatId="process" qsTypeId="urn:microsoft.com/office/officeart/2005/8/quickstyle/simple1" qsCatId="simple" csTypeId="urn:microsoft.com/office/officeart/2005/8/colors/colorful4" csCatId="colorful" phldr="1"/>
      <dgm:spPr/>
      <dgm:t>
        <a:bodyPr/>
        <a:lstStyle/>
        <a:p>
          <a:endParaRPr lang="en-US"/>
        </a:p>
      </dgm:t>
    </dgm:pt>
    <dgm:pt modelId="{C9CEB91B-5EF9-4726-BE22-43F495844F8D}">
      <dgm:prSet phldrT="[Text]" custT="1"/>
      <dgm:spPr/>
      <dgm:t>
        <a:bodyPr/>
        <a:lstStyle/>
        <a:p>
          <a:r>
            <a:rPr lang="en-US" sz="4000" dirty="0" smtClean="0"/>
            <a:t>INTRODUCTION</a:t>
          </a:r>
          <a:endParaRPr lang="en-US" sz="4000" dirty="0"/>
        </a:p>
      </dgm:t>
    </dgm:pt>
    <dgm:pt modelId="{06953533-1CA2-4306-A166-BB7F8D448A2D}" type="parTrans" cxnId="{A7777B3B-7994-4FC9-941D-465C9DD5FE48}">
      <dgm:prSet/>
      <dgm:spPr/>
      <dgm:t>
        <a:bodyPr/>
        <a:lstStyle/>
        <a:p>
          <a:endParaRPr lang="en-US" sz="4400" dirty="0"/>
        </a:p>
      </dgm:t>
    </dgm:pt>
    <dgm:pt modelId="{ADEDC48A-C45B-4BFA-90ED-3018C1F8CFAE}" type="sibTrans" cxnId="{A7777B3B-7994-4FC9-941D-465C9DD5FE48}">
      <dgm:prSet custT="1"/>
      <dgm:spPr/>
      <dgm:t>
        <a:bodyPr/>
        <a:lstStyle/>
        <a:p>
          <a:endParaRPr lang="en-US" sz="2000" dirty="0"/>
        </a:p>
      </dgm:t>
    </dgm:pt>
    <dgm:pt modelId="{BFD4942A-7F0A-493C-AB08-9A704CDDEBBC}">
      <dgm:prSet phldrT="[Text]" custT="1"/>
      <dgm:spPr/>
      <dgm:t>
        <a:bodyPr/>
        <a:lstStyle/>
        <a:p>
          <a:r>
            <a:rPr lang="en-US" sz="4000" dirty="0" smtClean="0"/>
            <a:t>Results and Discussion</a:t>
          </a:r>
          <a:endParaRPr lang="en-US" sz="4000" dirty="0"/>
        </a:p>
      </dgm:t>
    </dgm:pt>
    <dgm:pt modelId="{426E089B-91D6-4BE0-A68E-831E72B67742}" type="parTrans" cxnId="{7044CD57-AF56-44E8-8E67-3BD99428E168}">
      <dgm:prSet/>
      <dgm:spPr/>
      <dgm:t>
        <a:bodyPr/>
        <a:lstStyle/>
        <a:p>
          <a:endParaRPr lang="en-US" sz="4400" dirty="0"/>
        </a:p>
      </dgm:t>
    </dgm:pt>
    <dgm:pt modelId="{31ACE033-36F6-4738-A7F9-E6BE66710615}" type="sibTrans" cxnId="{7044CD57-AF56-44E8-8E67-3BD99428E168}">
      <dgm:prSet custT="1"/>
      <dgm:spPr/>
      <dgm:t>
        <a:bodyPr/>
        <a:lstStyle/>
        <a:p>
          <a:endParaRPr lang="en-US" sz="2000" dirty="0"/>
        </a:p>
      </dgm:t>
    </dgm:pt>
    <dgm:pt modelId="{E4EEE060-714F-47A0-8F1C-F875FA8F57F6}">
      <dgm:prSet custT="1"/>
      <dgm:spPr/>
      <dgm:t>
        <a:bodyPr/>
        <a:lstStyle/>
        <a:p>
          <a:r>
            <a:rPr lang="en-GB" sz="4000" dirty="0" smtClean="0"/>
            <a:t>Materials and Methods</a:t>
          </a:r>
          <a:endParaRPr lang="en-GB" sz="4000" dirty="0"/>
        </a:p>
      </dgm:t>
    </dgm:pt>
    <dgm:pt modelId="{9F5FB8C1-7159-4DD1-B163-5FAB9D28A93A}" type="parTrans" cxnId="{31BCC751-2269-48E4-865D-DE95C3E54D06}">
      <dgm:prSet/>
      <dgm:spPr/>
      <dgm:t>
        <a:bodyPr/>
        <a:lstStyle/>
        <a:p>
          <a:endParaRPr lang="en-GB"/>
        </a:p>
      </dgm:t>
    </dgm:pt>
    <dgm:pt modelId="{815B3224-11DC-4E02-8186-72CF0EBCCB8D}" type="sibTrans" cxnId="{31BCC751-2269-48E4-865D-DE95C3E54D06}">
      <dgm:prSet/>
      <dgm:spPr/>
      <dgm:t>
        <a:bodyPr/>
        <a:lstStyle/>
        <a:p>
          <a:endParaRPr lang="en-GB"/>
        </a:p>
      </dgm:t>
    </dgm:pt>
    <dgm:pt modelId="{A9CCA9C6-5081-4089-861E-871E50BA2704}">
      <dgm:prSet phldrT="[Text]" custT="1"/>
      <dgm:spPr/>
      <dgm:t>
        <a:bodyPr/>
        <a:lstStyle/>
        <a:p>
          <a:r>
            <a:rPr lang="en-US" sz="4000" dirty="0" smtClean="0"/>
            <a:t>CONCLUSION AND RECOMMENDATIONS</a:t>
          </a:r>
          <a:endParaRPr lang="en-US" sz="4000" dirty="0"/>
        </a:p>
      </dgm:t>
    </dgm:pt>
    <dgm:pt modelId="{9D72B76A-AF97-4972-9C2D-523F2CC18A1E}" type="parTrans" cxnId="{13B08B95-ED89-4CA0-B26E-78BC9AF4019A}">
      <dgm:prSet/>
      <dgm:spPr/>
      <dgm:t>
        <a:bodyPr/>
        <a:lstStyle/>
        <a:p>
          <a:endParaRPr lang="en-US"/>
        </a:p>
      </dgm:t>
    </dgm:pt>
    <dgm:pt modelId="{0D73304A-235D-4B56-89BA-BB42ECE29817}" type="sibTrans" cxnId="{13B08B95-ED89-4CA0-B26E-78BC9AF4019A}">
      <dgm:prSet/>
      <dgm:spPr/>
      <dgm:t>
        <a:bodyPr/>
        <a:lstStyle/>
        <a:p>
          <a:endParaRPr lang="en-US"/>
        </a:p>
      </dgm:t>
    </dgm:pt>
    <dgm:pt modelId="{1BC48552-1A99-4C05-A657-D13CAEF6AF47}" type="pres">
      <dgm:prSet presAssocID="{59BACF59-64F6-4BC4-A1DC-C5C6F96695FD}" presName="outerComposite" presStyleCnt="0">
        <dgm:presLayoutVars>
          <dgm:chMax val="5"/>
          <dgm:dir/>
          <dgm:resizeHandles val="exact"/>
        </dgm:presLayoutVars>
      </dgm:prSet>
      <dgm:spPr/>
      <dgm:t>
        <a:bodyPr/>
        <a:lstStyle/>
        <a:p>
          <a:endParaRPr lang="en-GB"/>
        </a:p>
      </dgm:t>
    </dgm:pt>
    <dgm:pt modelId="{4DB0E6AD-BF2E-4192-AB66-CED40746482D}" type="pres">
      <dgm:prSet presAssocID="{59BACF59-64F6-4BC4-A1DC-C5C6F96695FD}" presName="dummyMaxCanvas" presStyleCnt="0">
        <dgm:presLayoutVars/>
      </dgm:prSet>
      <dgm:spPr/>
    </dgm:pt>
    <dgm:pt modelId="{156D4371-F6BF-4307-A1C4-00C35E527DFC}" type="pres">
      <dgm:prSet presAssocID="{59BACF59-64F6-4BC4-A1DC-C5C6F96695FD}" presName="FourNodes_1" presStyleLbl="node1" presStyleIdx="0" presStyleCnt="4">
        <dgm:presLayoutVars>
          <dgm:bulletEnabled val="1"/>
        </dgm:presLayoutVars>
      </dgm:prSet>
      <dgm:spPr/>
      <dgm:t>
        <a:bodyPr/>
        <a:lstStyle/>
        <a:p>
          <a:endParaRPr lang="en-US"/>
        </a:p>
      </dgm:t>
    </dgm:pt>
    <dgm:pt modelId="{0375D29B-7787-46B9-A9AF-8D3BC82E6872}" type="pres">
      <dgm:prSet presAssocID="{59BACF59-64F6-4BC4-A1DC-C5C6F96695FD}" presName="FourNodes_2" presStyleLbl="node1" presStyleIdx="1" presStyleCnt="4">
        <dgm:presLayoutVars>
          <dgm:bulletEnabled val="1"/>
        </dgm:presLayoutVars>
      </dgm:prSet>
      <dgm:spPr/>
      <dgm:t>
        <a:bodyPr/>
        <a:lstStyle/>
        <a:p>
          <a:endParaRPr lang="en-US"/>
        </a:p>
      </dgm:t>
    </dgm:pt>
    <dgm:pt modelId="{8C46E78F-FCCE-4854-B0D7-4043C6770DDC}" type="pres">
      <dgm:prSet presAssocID="{59BACF59-64F6-4BC4-A1DC-C5C6F96695FD}" presName="FourNodes_3" presStyleLbl="node1" presStyleIdx="2" presStyleCnt="4">
        <dgm:presLayoutVars>
          <dgm:bulletEnabled val="1"/>
        </dgm:presLayoutVars>
      </dgm:prSet>
      <dgm:spPr/>
      <dgm:t>
        <a:bodyPr/>
        <a:lstStyle/>
        <a:p>
          <a:endParaRPr lang="en-US"/>
        </a:p>
      </dgm:t>
    </dgm:pt>
    <dgm:pt modelId="{DE2EEB7C-350D-463D-909A-F99ECA3FE788}" type="pres">
      <dgm:prSet presAssocID="{59BACF59-64F6-4BC4-A1DC-C5C6F96695FD}" presName="FourNodes_4" presStyleLbl="node1" presStyleIdx="3" presStyleCnt="4">
        <dgm:presLayoutVars>
          <dgm:bulletEnabled val="1"/>
        </dgm:presLayoutVars>
      </dgm:prSet>
      <dgm:spPr/>
      <dgm:t>
        <a:bodyPr/>
        <a:lstStyle/>
        <a:p>
          <a:endParaRPr lang="en-US"/>
        </a:p>
      </dgm:t>
    </dgm:pt>
    <dgm:pt modelId="{9AED3E45-6993-479E-B7B5-374A38D58C1A}" type="pres">
      <dgm:prSet presAssocID="{59BACF59-64F6-4BC4-A1DC-C5C6F96695FD}" presName="FourConn_1-2" presStyleLbl="fgAccFollowNode1" presStyleIdx="0" presStyleCnt="3">
        <dgm:presLayoutVars>
          <dgm:bulletEnabled val="1"/>
        </dgm:presLayoutVars>
      </dgm:prSet>
      <dgm:spPr/>
      <dgm:t>
        <a:bodyPr/>
        <a:lstStyle/>
        <a:p>
          <a:endParaRPr lang="en-US"/>
        </a:p>
      </dgm:t>
    </dgm:pt>
    <dgm:pt modelId="{D2520801-3C96-4D40-A026-064B2F604DCF}" type="pres">
      <dgm:prSet presAssocID="{59BACF59-64F6-4BC4-A1DC-C5C6F96695FD}" presName="FourConn_2-3" presStyleLbl="fgAccFollowNode1" presStyleIdx="1" presStyleCnt="3">
        <dgm:presLayoutVars>
          <dgm:bulletEnabled val="1"/>
        </dgm:presLayoutVars>
      </dgm:prSet>
      <dgm:spPr/>
      <dgm:t>
        <a:bodyPr/>
        <a:lstStyle/>
        <a:p>
          <a:endParaRPr lang="en-US"/>
        </a:p>
      </dgm:t>
    </dgm:pt>
    <dgm:pt modelId="{EE1B60EF-EBC4-4752-87DA-E2841159F520}" type="pres">
      <dgm:prSet presAssocID="{59BACF59-64F6-4BC4-A1DC-C5C6F96695FD}" presName="FourConn_3-4" presStyleLbl="fgAccFollowNode1" presStyleIdx="2" presStyleCnt="3">
        <dgm:presLayoutVars>
          <dgm:bulletEnabled val="1"/>
        </dgm:presLayoutVars>
      </dgm:prSet>
      <dgm:spPr/>
      <dgm:t>
        <a:bodyPr/>
        <a:lstStyle/>
        <a:p>
          <a:endParaRPr lang="en-US"/>
        </a:p>
      </dgm:t>
    </dgm:pt>
    <dgm:pt modelId="{151D71EF-7258-4C35-841C-719F4CAC4BCE}" type="pres">
      <dgm:prSet presAssocID="{59BACF59-64F6-4BC4-A1DC-C5C6F96695FD}" presName="FourNodes_1_text" presStyleLbl="node1" presStyleIdx="3" presStyleCnt="4">
        <dgm:presLayoutVars>
          <dgm:bulletEnabled val="1"/>
        </dgm:presLayoutVars>
      </dgm:prSet>
      <dgm:spPr/>
      <dgm:t>
        <a:bodyPr/>
        <a:lstStyle/>
        <a:p>
          <a:endParaRPr lang="en-US"/>
        </a:p>
      </dgm:t>
    </dgm:pt>
    <dgm:pt modelId="{55DA07BC-890C-498F-8E24-F5ED6487A1D0}" type="pres">
      <dgm:prSet presAssocID="{59BACF59-64F6-4BC4-A1DC-C5C6F96695FD}" presName="FourNodes_2_text" presStyleLbl="node1" presStyleIdx="3" presStyleCnt="4">
        <dgm:presLayoutVars>
          <dgm:bulletEnabled val="1"/>
        </dgm:presLayoutVars>
      </dgm:prSet>
      <dgm:spPr/>
      <dgm:t>
        <a:bodyPr/>
        <a:lstStyle/>
        <a:p>
          <a:endParaRPr lang="en-US"/>
        </a:p>
      </dgm:t>
    </dgm:pt>
    <dgm:pt modelId="{E36FF68C-9CC8-4947-BAA3-8B879BE3DE55}" type="pres">
      <dgm:prSet presAssocID="{59BACF59-64F6-4BC4-A1DC-C5C6F96695FD}" presName="FourNodes_3_text" presStyleLbl="node1" presStyleIdx="3" presStyleCnt="4">
        <dgm:presLayoutVars>
          <dgm:bulletEnabled val="1"/>
        </dgm:presLayoutVars>
      </dgm:prSet>
      <dgm:spPr/>
      <dgm:t>
        <a:bodyPr/>
        <a:lstStyle/>
        <a:p>
          <a:endParaRPr lang="en-US"/>
        </a:p>
      </dgm:t>
    </dgm:pt>
    <dgm:pt modelId="{7F3D1A2A-1BCA-4E09-8559-F832695F51CC}" type="pres">
      <dgm:prSet presAssocID="{59BACF59-64F6-4BC4-A1DC-C5C6F96695FD}" presName="FourNodes_4_text" presStyleLbl="node1" presStyleIdx="3" presStyleCnt="4">
        <dgm:presLayoutVars>
          <dgm:bulletEnabled val="1"/>
        </dgm:presLayoutVars>
      </dgm:prSet>
      <dgm:spPr/>
      <dgm:t>
        <a:bodyPr/>
        <a:lstStyle/>
        <a:p>
          <a:endParaRPr lang="en-US"/>
        </a:p>
      </dgm:t>
    </dgm:pt>
  </dgm:ptLst>
  <dgm:cxnLst>
    <dgm:cxn modelId="{31BCC751-2269-48E4-865D-DE95C3E54D06}" srcId="{59BACF59-64F6-4BC4-A1DC-C5C6F96695FD}" destId="{E4EEE060-714F-47A0-8F1C-F875FA8F57F6}" srcOrd="1" destOrd="0" parTransId="{9F5FB8C1-7159-4DD1-B163-5FAB9D28A93A}" sibTransId="{815B3224-11DC-4E02-8186-72CF0EBCCB8D}"/>
    <dgm:cxn modelId="{3EB94A51-1535-4561-A2D9-7A007C3260F0}" type="presOf" srcId="{E4EEE060-714F-47A0-8F1C-F875FA8F57F6}" destId="{0375D29B-7787-46B9-A9AF-8D3BC82E6872}" srcOrd="0" destOrd="0" presId="urn:microsoft.com/office/officeart/2005/8/layout/vProcess5"/>
    <dgm:cxn modelId="{363BBCC5-BAEF-43DC-98B5-DABCCE456A7F}" type="presOf" srcId="{59BACF59-64F6-4BC4-A1DC-C5C6F96695FD}" destId="{1BC48552-1A99-4C05-A657-D13CAEF6AF47}" srcOrd="0" destOrd="0" presId="urn:microsoft.com/office/officeart/2005/8/layout/vProcess5"/>
    <dgm:cxn modelId="{DB54FB82-F5C9-4477-B78B-F881B71A562A}" type="presOf" srcId="{A9CCA9C6-5081-4089-861E-871E50BA2704}" destId="{7F3D1A2A-1BCA-4E09-8559-F832695F51CC}" srcOrd="1" destOrd="0" presId="urn:microsoft.com/office/officeart/2005/8/layout/vProcess5"/>
    <dgm:cxn modelId="{68DE7417-88C9-4204-8F70-185626EB2B49}" type="presOf" srcId="{BFD4942A-7F0A-493C-AB08-9A704CDDEBBC}" destId="{E36FF68C-9CC8-4947-BAA3-8B879BE3DE55}" srcOrd="1" destOrd="0" presId="urn:microsoft.com/office/officeart/2005/8/layout/vProcess5"/>
    <dgm:cxn modelId="{35D28F6C-25E4-4433-B0AE-ECDADA97B34A}" type="presOf" srcId="{31ACE033-36F6-4738-A7F9-E6BE66710615}" destId="{EE1B60EF-EBC4-4752-87DA-E2841159F520}" srcOrd="0" destOrd="0" presId="urn:microsoft.com/office/officeart/2005/8/layout/vProcess5"/>
    <dgm:cxn modelId="{A7777B3B-7994-4FC9-941D-465C9DD5FE48}" srcId="{59BACF59-64F6-4BC4-A1DC-C5C6F96695FD}" destId="{C9CEB91B-5EF9-4726-BE22-43F495844F8D}" srcOrd="0" destOrd="0" parTransId="{06953533-1CA2-4306-A166-BB7F8D448A2D}" sibTransId="{ADEDC48A-C45B-4BFA-90ED-3018C1F8CFAE}"/>
    <dgm:cxn modelId="{FD9F4359-743E-4F0F-8086-11874D35129B}" type="presOf" srcId="{A9CCA9C6-5081-4089-861E-871E50BA2704}" destId="{DE2EEB7C-350D-463D-909A-F99ECA3FE788}" srcOrd="0" destOrd="0" presId="urn:microsoft.com/office/officeart/2005/8/layout/vProcess5"/>
    <dgm:cxn modelId="{C006D826-D63A-4E40-8D4B-F191DCB1F794}" type="presOf" srcId="{E4EEE060-714F-47A0-8F1C-F875FA8F57F6}" destId="{55DA07BC-890C-498F-8E24-F5ED6487A1D0}" srcOrd="1" destOrd="0" presId="urn:microsoft.com/office/officeart/2005/8/layout/vProcess5"/>
    <dgm:cxn modelId="{1A0FBE80-EB3D-415F-8450-CD41201FAF22}" type="presOf" srcId="{815B3224-11DC-4E02-8186-72CF0EBCCB8D}" destId="{D2520801-3C96-4D40-A026-064B2F604DCF}" srcOrd="0" destOrd="0" presId="urn:microsoft.com/office/officeart/2005/8/layout/vProcess5"/>
    <dgm:cxn modelId="{89F32797-2153-4F10-A8FA-2C2C9101571A}" type="presOf" srcId="{BFD4942A-7F0A-493C-AB08-9A704CDDEBBC}" destId="{8C46E78F-FCCE-4854-B0D7-4043C6770DDC}" srcOrd="0" destOrd="0" presId="urn:microsoft.com/office/officeart/2005/8/layout/vProcess5"/>
    <dgm:cxn modelId="{0C51A6B6-BFD8-4FCC-B863-5731E58A87B4}" type="presOf" srcId="{C9CEB91B-5EF9-4726-BE22-43F495844F8D}" destId="{156D4371-F6BF-4307-A1C4-00C35E527DFC}" srcOrd="0" destOrd="0" presId="urn:microsoft.com/office/officeart/2005/8/layout/vProcess5"/>
    <dgm:cxn modelId="{13B08B95-ED89-4CA0-B26E-78BC9AF4019A}" srcId="{59BACF59-64F6-4BC4-A1DC-C5C6F96695FD}" destId="{A9CCA9C6-5081-4089-861E-871E50BA2704}" srcOrd="3" destOrd="0" parTransId="{9D72B76A-AF97-4972-9C2D-523F2CC18A1E}" sibTransId="{0D73304A-235D-4B56-89BA-BB42ECE29817}"/>
    <dgm:cxn modelId="{4EE10449-E1CE-40A3-A609-B7B64CC8139C}" type="presOf" srcId="{C9CEB91B-5EF9-4726-BE22-43F495844F8D}" destId="{151D71EF-7258-4C35-841C-719F4CAC4BCE}" srcOrd="1" destOrd="0" presId="urn:microsoft.com/office/officeart/2005/8/layout/vProcess5"/>
    <dgm:cxn modelId="{17146228-124E-4A56-B492-CC5847C2C35D}" type="presOf" srcId="{ADEDC48A-C45B-4BFA-90ED-3018C1F8CFAE}" destId="{9AED3E45-6993-479E-B7B5-374A38D58C1A}" srcOrd="0" destOrd="0" presId="urn:microsoft.com/office/officeart/2005/8/layout/vProcess5"/>
    <dgm:cxn modelId="{7044CD57-AF56-44E8-8E67-3BD99428E168}" srcId="{59BACF59-64F6-4BC4-A1DC-C5C6F96695FD}" destId="{BFD4942A-7F0A-493C-AB08-9A704CDDEBBC}" srcOrd="2" destOrd="0" parTransId="{426E089B-91D6-4BE0-A68E-831E72B67742}" sibTransId="{31ACE033-36F6-4738-A7F9-E6BE66710615}"/>
    <dgm:cxn modelId="{B1E6636C-2499-49C8-B1CB-545BB3D403D3}" type="presParOf" srcId="{1BC48552-1A99-4C05-A657-D13CAEF6AF47}" destId="{4DB0E6AD-BF2E-4192-AB66-CED40746482D}" srcOrd="0" destOrd="0" presId="urn:microsoft.com/office/officeart/2005/8/layout/vProcess5"/>
    <dgm:cxn modelId="{E0B5A087-388E-4493-85AA-8AE76AE8A424}" type="presParOf" srcId="{1BC48552-1A99-4C05-A657-D13CAEF6AF47}" destId="{156D4371-F6BF-4307-A1C4-00C35E527DFC}" srcOrd="1" destOrd="0" presId="urn:microsoft.com/office/officeart/2005/8/layout/vProcess5"/>
    <dgm:cxn modelId="{34361DC0-AE50-448A-91ED-0DE40D3EC132}" type="presParOf" srcId="{1BC48552-1A99-4C05-A657-D13CAEF6AF47}" destId="{0375D29B-7787-46B9-A9AF-8D3BC82E6872}" srcOrd="2" destOrd="0" presId="urn:microsoft.com/office/officeart/2005/8/layout/vProcess5"/>
    <dgm:cxn modelId="{41F5187F-4449-4150-ADE8-84BD10391552}" type="presParOf" srcId="{1BC48552-1A99-4C05-A657-D13CAEF6AF47}" destId="{8C46E78F-FCCE-4854-B0D7-4043C6770DDC}" srcOrd="3" destOrd="0" presId="urn:microsoft.com/office/officeart/2005/8/layout/vProcess5"/>
    <dgm:cxn modelId="{815B9EEA-B480-4D7A-AB0C-1C5337A547BF}" type="presParOf" srcId="{1BC48552-1A99-4C05-A657-D13CAEF6AF47}" destId="{DE2EEB7C-350D-463D-909A-F99ECA3FE788}" srcOrd="4" destOrd="0" presId="urn:microsoft.com/office/officeart/2005/8/layout/vProcess5"/>
    <dgm:cxn modelId="{9F136A13-366B-43E6-9444-B8B27FAA3B77}" type="presParOf" srcId="{1BC48552-1A99-4C05-A657-D13CAEF6AF47}" destId="{9AED3E45-6993-479E-B7B5-374A38D58C1A}" srcOrd="5" destOrd="0" presId="urn:microsoft.com/office/officeart/2005/8/layout/vProcess5"/>
    <dgm:cxn modelId="{49463C1D-83D2-40CF-AB93-08C618949CA8}" type="presParOf" srcId="{1BC48552-1A99-4C05-A657-D13CAEF6AF47}" destId="{D2520801-3C96-4D40-A026-064B2F604DCF}" srcOrd="6" destOrd="0" presId="urn:microsoft.com/office/officeart/2005/8/layout/vProcess5"/>
    <dgm:cxn modelId="{5A501EC4-C82D-41D8-9158-DB39A31B2A1F}" type="presParOf" srcId="{1BC48552-1A99-4C05-A657-D13CAEF6AF47}" destId="{EE1B60EF-EBC4-4752-87DA-E2841159F520}" srcOrd="7" destOrd="0" presId="urn:microsoft.com/office/officeart/2005/8/layout/vProcess5"/>
    <dgm:cxn modelId="{39417A62-212F-4BD9-A1EE-5EDFCB9B1CD2}" type="presParOf" srcId="{1BC48552-1A99-4C05-A657-D13CAEF6AF47}" destId="{151D71EF-7258-4C35-841C-719F4CAC4BCE}" srcOrd="8" destOrd="0" presId="urn:microsoft.com/office/officeart/2005/8/layout/vProcess5"/>
    <dgm:cxn modelId="{792C1DB1-FD4D-4FE4-A63B-B0E7620177B2}" type="presParOf" srcId="{1BC48552-1A99-4C05-A657-D13CAEF6AF47}" destId="{55DA07BC-890C-498F-8E24-F5ED6487A1D0}" srcOrd="9" destOrd="0" presId="urn:microsoft.com/office/officeart/2005/8/layout/vProcess5"/>
    <dgm:cxn modelId="{89888A1E-DDB1-43B7-9204-6422720722FA}" type="presParOf" srcId="{1BC48552-1A99-4C05-A657-D13CAEF6AF47}" destId="{E36FF68C-9CC8-4947-BAA3-8B879BE3DE55}" srcOrd="10" destOrd="0" presId="urn:microsoft.com/office/officeart/2005/8/layout/vProcess5"/>
    <dgm:cxn modelId="{1376EB1D-BCAD-4569-A787-A2DD6EF6C9C3}" type="presParOf" srcId="{1BC48552-1A99-4C05-A657-D13CAEF6AF47}" destId="{7F3D1A2A-1BCA-4E09-8559-F832695F51CC}"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6D4371-F6BF-4307-A1C4-00C35E527DFC}">
      <dsp:nvSpPr>
        <dsp:cNvPr id="0" name=""/>
        <dsp:cNvSpPr/>
      </dsp:nvSpPr>
      <dsp:spPr>
        <a:xfrm>
          <a:off x="0" y="0"/>
          <a:ext cx="6498680" cy="13308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US" sz="4000" kern="1200" dirty="0" smtClean="0"/>
            <a:t>INTRODUCTION</a:t>
          </a:r>
          <a:endParaRPr lang="en-US" sz="4000" kern="1200" dirty="0"/>
        </a:p>
      </dsp:txBody>
      <dsp:txXfrm>
        <a:off x="38979" y="38979"/>
        <a:ext cx="4950134" cy="1252890"/>
      </dsp:txXfrm>
    </dsp:sp>
    <dsp:sp modelId="{0375D29B-7787-46B9-A9AF-8D3BC82E6872}">
      <dsp:nvSpPr>
        <dsp:cNvPr id="0" name=""/>
        <dsp:cNvSpPr/>
      </dsp:nvSpPr>
      <dsp:spPr>
        <a:xfrm>
          <a:off x="544264" y="1572821"/>
          <a:ext cx="6498680" cy="1330848"/>
        </a:xfrm>
        <a:prstGeom prst="roundRect">
          <a:avLst>
            <a:gd name="adj" fmla="val 10000"/>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GB" sz="4000" kern="1200" dirty="0" smtClean="0"/>
            <a:t>Materials and Methods</a:t>
          </a:r>
          <a:endParaRPr lang="en-GB" sz="4000" kern="1200" dirty="0"/>
        </a:p>
      </dsp:txBody>
      <dsp:txXfrm>
        <a:off x="583243" y="1611800"/>
        <a:ext cx="5011405" cy="1252890"/>
      </dsp:txXfrm>
    </dsp:sp>
    <dsp:sp modelId="{8C46E78F-FCCE-4854-B0D7-4043C6770DDC}">
      <dsp:nvSpPr>
        <dsp:cNvPr id="0" name=""/>
        <dsp:cNvSpPr/>
      </dsp:nvSpPr>
      <dsp:spPr>
        <a:xfrm>
          <a:off x="1080405" y="3145642"/>
          <a:ext cx="6498680" cy="1330848"/>
        </a:xfrm>
        <a:prstGeom prst="roundRect">
          <a:avLst>
            <a:gd name="adj" fmla="val 10000"/>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US" sz="4000" kern="1200" dirty="0" smtClean="0"/>
            <a:t>Results and Discussion</a:t>
          </a:r>
          <a:endParaRPr lang="en-US" sz="4000" kern="1200" dirty="0"/>
        </a:p>
      </dsp:txBody>
      <dsp:txXfrm>
        <a:off x="1119384" y="3184621"/>
        <a:ext cx="5019529" cy="1252890"/>
      </dsp:txXfrm>
    </dsp:sp>
    <dsp:sp modelId="{DE2EEB7C-350D-463D-909A-F99ECA3FE788}">
      <dsp:nvSpPr>
        <dsp:cNvPr id="0" name=""/>
        <dsp:cNvSpPr/>
      </dsp:nvSpPr>
      <dsp:spPr>
        <a:xfrm>
          <a:off x="1624669" y="4718464"/>
          <a:ext cx="6498680" cy="1330848"/>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US" sz="4000" kern="1200" dirty="0" smtClean="0"/>
            <a:t>CONCLUSION AND RECOMMENDATIONS</a:t>
          </a:r>
          <a:endParaRPr lang="en-US" sz="4000" kern="1200" dirty="0"/>
        </a:p>
      </dsp:txBody>
      <dsp:txXfrm>
        <a:off x="1663648" y="4757443"/>
        <a:ext cx="5011405" cy="1252890"/>
      </dsp:txXfrm>
    </dsp:sp>
    <dsp:sp modelId="{9AED3E45-6993-479E-B7B5-374A38D58C1A}">
      <dsp:nvSpPr>
        <dsp:cNvPr id="0" name=""/>
        <dsp:cNvSpPr/>
      </dsp:nvSpPr>
      <dsp:spPr>
        <a:xfrm>
          <a:off x="5633628" y="1019309"/>
          <a:ext cx="865051" cy="865051"/>
        </a:xfrm>
        <a:prstGeom prst="downArrow">
          <a:avLst>
            <a:gd name="adj1" fmla="val 55000"/>
            <a:gd name="adj2" fmla="val 45000"/>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n-US" sz="2000" kern="1200" dirty="0"/>
        </a:p>
      </dsp:txBody>
      <dsp:txXfrm>
        <a:off x="5828264" y="1019309"/>
        <a:ext cx="475779" cy="650951"/>
      </dsp:txXfrm>
    </dsp:sp>
    <dsp:sp modelId="{D2520801-3C96-4D40-A026-064B2F604DCF}">
      <dsp:nvSpPr>
        <dsp:cNvPr id="0" name=""/>
        <dsp:cNvSpPr/>
      </dsp:nvSpPr>
      <dsp:spPr>
        <a:xfrm>
          <a:off x="6177892" y="2592130"/>
          <a:ext cx="865051" cy="865051"/>
        </a:xfrm>
        <a:prstGeom prst="downArrow">
          <a:avLst>
            <a:gd name="adj1" fmla="val 55000"/>
            <a:gd name="adj2" fmla="val 45000"/>
          </a:avLst>
        </a:prstGeom>
        <a:solidFill>
          <a:schemeClr val="accent4">
            <a:tint val="40000"/>
            <a:alpha val="90000"/>
            <a:hueOff val="-1972855"/>
            <a:satOff val="11079"/>
            <a:lumOff val="704"/>
            <a:alphaOff val="0"/>
          </a:schemeClr>
        </a:solidFill>
        <a:ln w="25400" cap="flat" cmpd="sng" algn="ctr">
          <a:solidFill>
            <a:schemeClr val="accent4">
              <a:tint val="40000"/>
              <a:alpha val="90000"/>
              <a:hueOff val="-1972855"/>
              <a:satOff val="11079"/>
              <a:lumOff val="70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GB" sz="3600" kern="1200"/>
        </a:p>
      </dsp:txBody>
      <dsp:txXfrm>
        <a:off x="6372528" y="2592130"/>
        <a:ext cx="475779" cy="650951"/>
      </dsp:txXfrm>
    </dsp:sp>
    <dsp:sp modelId="{EE1B60EF-EBC4-4752-87DA-E2841159F520}">
      <dsp:nvSpPr>
        <dsp:cNvPr id="0" name=""/>
        <dsp:cNvSpPr/>
      </dsp:nvSpPr>
      <dsp:spPr>
        <a:xfrm>
          <a:off x="6714033" y="4164952"/>
          <a:ext cx="865051" cy="865051"/>
        </a:xfrm>
        <a:prstGeom prst="downArrow">
          <a:avLst>
            <a:gd name="adj1" fmla="val 55000"/>
            <a:gd name="adj2" fmla="val 45000"/>
          </a:avLst>
        </a:prstGeom>
        <a:solidFill>
          <a:schemeClr val="accent4">
            <a:tint val="40000"/>
            <a:alpha val="90000"/>
            <a:hueOff val="-3945710"/>
            <a:satOff val="22157"/>
            <a:lumOff val="1408"/>
            <a:alphaOff val="0"/>
          </a:schemeClr>
        </a:solidFill>
        <a:ln w="25400" cap="flat" cmpd="sng" algn="ctr">
          <a:solidFill>
            <a:schemeClr val="accent4">
              <a:tint val="40000"/>
              <a:alpha val="90000"/>
              <a:hueOff val="-3945710"/>
              <a:satOff val="22157"/>
              <a:lumOff val="14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n-US" sz="2000" kern="1200" dirty="0"/>
        </a:p>
      </dsp:txBody>
      <dsp:txXfrm>
        <a:off x="6908669" y="4164952"/>
        <a:ext cx="475779" cy="650951"/>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942A82-583F-4E3A-8935-72BC8DBDFB6C}" type="datetimeFigureOut">
              <a:rPr lang="en-US" smtClean="0"/>
              <a:t>12/12/2016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1E63E4-A0DF-474E-8DFB-7790EAA68BDA}" type="slidenum">
              <a:rPr lang="en-US" smtClean="0"/>
              <a:t>‹#›</a:t>
            </a:fld>
            <a:endParaRPr lang="en-US"/>
          </a:p>
        </p:txBody>
      </p:sp>
    </p:spTree>
    <p:extLst>
      <p:ext uri="{BB962C8B-B14F-4D97-AF65-F5344CB8AC3E}">
        <p14:creationId xmlns:p14="http://schemas.microsoft.com/office/powerpoint/2010/main" val="1366490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66353A5-7F06-4C75-A4EC-DF8719D66B6C}" type="slidenum">
              <a:rPr lang="en-US" smtClean="0"/>
              <a:t>2</a:t>
            </a:fld>
            <a:endParaRPr lang="en-US"/>
          </a:p>
        </p:txBody>
      </p:sp>
    </p:spTree>
    <p:extLst>
      <p:ext uri="{BB962C8B-B14F-4D97-AF65-F5344CB8AC3E}">
        <p14:creationId xmlns:p14="http://schemas.microsoft.com/office/powerpoint/2010/main" val="2485257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87132"/>
            <a:ext cx="8229600" cy="4767676"/>
          </a:xfrm>
        </p:spPr>
        <p:txBody>
          <a:bodyPr>
            <a:normAutofit fontScale="85000" lnSpcReduction="20000"/>
          </a:bodyPr>
          <a:lstStyle/>
          <a:p>
            <a:pPr marL="64008" indent="0" algn="ctr">
              <a:buNone/>
            </a:pPr>
            <a:endParaRPr lang="en-US" sz="4400" b="1"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Times New Roman" panose="02020603050405020304" pitchFamily="18" charset="0"/>
              <a:ea typeface="+mj-ea"/>
              <a:cs typeface="Times New Roman" panose="02020603050405020304" pitchFamily="18" charset="0"/>
            </a:endParaRPr>
          </a:p>
          <a:p>
            <a:pPr marL="64008" indent="0" algn="ctr">
              <a:buNone/>
            </a:pPr>
            <a:r>
              <a:rPr lang="en-US" sz="4400" b="1" dirty="0"/>
              <a:t>PERFORMANCE AND HEALTH RESPONSE OF INDIGENOUS GROWING AND LAYING GUINEA</a:t>
            </a:r>
            <a:br>
              <a:rPr lang="en-US" sz="4400" b="1" dirty="0"/>
            </a:br>
            <a:r>
              <a:rPr lang="en-US" sz="4400" b="1" dirty="0"/>
              <a:t>FOWLS IN NORTHERN GHANA FED DIRECT-FED</a:t>
            </a:r>
            <a:br>
              <a:rPr lang="en-US" sz="4400" b="1" dirty="0"/>
            </a:br>
            <a:r>
              <a:rPr lang="en-US" sz="4400" b="1" dirty="0"/>
              <a:t>MICROBIAL</a:t>
            </a:r>
            <a:endParaRPr lang="en-US" sz="4400" b="1"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Times New Roman" panose="02020603050405020304" pitchFamily="18" charset="0"/>
              <a:ea typeface="+mj-ea"/>
              <a:cs typeface="Times New Roman" panose="02020603050405020304" pitchFamily="18" charset="0"/>
            </a:endParaRPr>
          </a:p>
          <a:p>
            <a:pPr marL="64008" indent="0" algn="ctr">
              <a:buNone/>
            </a:pPr>
            <a:endParaRPr lang="en-US" b="1" dirty="0" smtClean="0">
              <a:ln w="6350">
                <a:solidFill>
                  <a:schemeClr val="accent1">
                    <a:shade val="43000"/>
                  </a:schemeClr>
                </a:solidFill>
              </a:ln>
              <a:effectLst>
                <a:outerShdw blurRad="26000" dist="26000" dir="14500000" algn="tl" rotWithShape="0">
                  <a:srgbClr val="000000">
                    <a:alpha val="40000"/>
                  </a:srgbClr>
                </a:outerShdw>
              </a:effectLst>
              <a:latin typeface="Times New Roman" panose="02020603050405020304" pitchFamily="18" charset="0"/>
              <a:ea typeface="+mj-ea"/>
              <a:cs typeface="Times New Roman" panose="02020603050405020304" pitchFamily="18" charset="0"/>
            </a:endParaRPr>
          </a:p>
          <a:p>
            <a:pPr marL="64008" indent="0" algn="ctr">
              <a:buNone/>
            </a:pPr>
            <a:r>
              <a:rPr lang="en-US" b="1" dirty="0" smtClean="0">
                <a:ln w="6350">
                  <a:solidFill>
                    <a:schemeClr val="accent1">
                      <a:shade val="43000"/>
                    </a:schemeClr>
                  </a:solidFill>
                </a:ln>
                <a:effectLst>
                  <a:outerShdw blurRad="26000" dist="26000" dir="14500000" algn="tl" rotWithShape="0">
                    <a:srgbClr val="000000">
                      <a:alpha val="40000"/>
                    </a:srgbClr>
                  </a:outerShdw>
                </a:effectLst>
                <a:latin typeface="Times New Roman" panose="02020603050405020304" pitchFamily="18" charset="0"/>
                <a:ea typeface="+mj-ea"/>
                <a:cs typeface="Times New Roman" panose="02020603050405020304" pitchFamily="18" charset="0"/>
              </a:rPr>
              <a:t>BY </a:t>
            </a:r>
            <a:r>
              <a:rPr lang="en-US" b="1" dirty="0">
                <a:ln w="6350">
                  <a:solidFill>
                    <a:schemeClr val="accent1">
                      <a:shade val="43000"/>
                    </a:schemeClr>
                  </a:solidFill>
                </a:ln>
                <a:effectLst>
                  <a:outerShdw blurRad="26000" dist="26000" dir="14500000" algn="tl" rotWithShape="0">
                    <a:srgbClr val="000000">
                      <a:alpha val="40000"/>
                    </a:srgbClr>
                  </a:outerShdw>
                </a:effectLst>
                <a:latin typeface="Times New Roman" panose="02020603050405020304" pitchFamily="18" charset="0"/>
                <a:ea typeface="+mj-ea"/>
                <a:cs typeface="Times New Roman" panose="02020603050405020304" pitchFamily="18" charset="0"/>
              </a:rPr>
              <a:t>SARFO K. GOODMAN</a:t>
            </a:r>
            <a:br>
              <a:rPr lang="en-US" b="1" dirty="0">
                <a:ln w="6350">
                  <a:solidFill>
                    <a:schemeClr val="accent1">
                      <a:shade val="43000"/>
                    </a:schemeClr>
                  </a:solidFill>
                </a:ln>
                <a:effectLst>
                  <a:outerShdw blurRad="26000" dist="26000" dir="14500000" algn="tl" rotWithShape="0">
                    <a:srgbClr val="000000">
                      <a:alpha val="40000"/>
                    </a:srgbClr>
                  </a:outerShdw>
                </a:effectLst>
                <a:latin typeface="Times New Roman" panose="02020603050405020304" pitchFamily="18" charset="0"/>
                <a:ea typeface="+mj-ea"/>
                <a:cs typeface="Times New Roman" panose="02020603050405020304" pitchFamily="18" charset="0"/>
              </a:rPr>
            </a:br>
            <a:endParaRPr lang="en-US" b="1" dirty="0">
              <a:ln w="6350">
                <a:solidFill>
                  <a:schemeClr val="accent1">
                    <a:shade val="43000"/>
                  </a:schemeClr>
                </a:solidFill>
              </a:ln>
              <a:effectLst>
                <a:outerShdw blurRad="26000" dist="26000" dir="14500000" algn="tl" rotWithShape="0">
                  <a:srgbClr val="000000">
                    <a:alpha val="40000"/>
                  </a:srgbClr>
                </a:outerShdw>
              </a:effectLst>
              <a:latin typeface="Times New Roman" panose="02020603050405020304" pitchFamily="18" charset="0"/>
              <a:ea typeface="+mj-ea"/>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621" y="191069"/>
            <a:ext cx="1844313" cy="195845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0216" y="191069"/>
            <a:ext cx="2214350" cy="1958455"/>
          </a:xfrm>
          <a:prstGeom prst="rect">
            <a:avLst/>
          </a:prstGeom>
        </p:spPr>
      </p:pic>
      <p:sp>
        <p:nvSpPr>
          <p:cNvPr id="8" name="Slide Number Placeholder 7"/>
          <p:cNvSpPr>
            <a:spLocks noGrp="1"/>
          </p:cNvSpPr>
          <p:nvPr>
            <p:ph type="sldNum" sz="quarter" idx="12"/>
          </p:nvPr>
        </p:nvSpPr>
        <p:spPr/>
        <p:txBody>
          <a:bodyPr/>
          <a:lstStyle/>
          <a:p>
            <a:fld id="{A40DC9E5-F174-446F-B03E-E975FCE2D8BB}"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8158671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US" dirty="0" smtClean="0"/>
              <a:t/>
            </a:r>
            <a:br>
              <a:rPr lang="en-US" dirty="0" smtClean="0"/>
            </a:br>
            <a:r>
              <a:rPr lang="en-US" dirty="0" smtClean="0"/>
              <a:t>CHEMICAL ANALYSIS</a:t>
            </a:r>
            <a:endParaRPr lang="en-US" dirty="0"/>
          </a:p>
        </p:txBody>
      </p:sp>
      <p:sp>
        <p:nvSpPr>
          <p:cNvPr id="6" name="Content Placeholder 5"/>
          <p:cNvSpPr>
            <a:spLocks noGrp="1"/>
          </p:cNvSpPr>
          <p:nvPr>
            <p:ph idx="1"/>
          </p:nvPr>
        </p:nvSpPr>
        <p:spPr>
          <a:xfrm>
            <a:off x="429905" y="1801504"/>
            <a:ext cx="8435315" cy="4626591"/>
          </a:xfrm>
        </p:spPr>
        <p:txBody>
          <a:bodyPr>
            <a:normAutofit fontScale="92500" lnSpcReduction="20000"/>
          </a:bodyPr>
          <a:lstStyle/>
          <a:p>
            <a:pPr marL="0" indent="0">
              <a:buNone/>
            </a:pPr>
            <a:r>
              <a:rPr lang="en-US" sz="4800" dirty="0" smtClean="0">
                <a:latin typeface="Times New Roman" panose="02020603050405020304" pitchFamily="18" charset="0"/>
                <a:cs typeface="Times New Roman" panose="02020603050405020304" pitchFamily="18" charset="0"/>
              </a:rPr>
              <a:t>The laboratory studies were conducted at the Kwame Nkrumah University of Science and Technology (KNUST) Hospital and the Spanish Laboratory of the University for Development Studies for the blood parameters and proximate analysis respectively</a:t>
            </a:r>
            <a:r>
              <a:rPr lang="en-US" sz="4800" dirty="0" smtClean="0"/>
              <a:t>.</a:t>
            </a:r>
            <a:endParaRPr lang="en-US" sz="4800" dirty="0"/>
          </a:p>
          <a:p>
            <a:endParaRPr lang="en-US" dirty="0"/>
          </a:p>
        </p:txBody>
      </p:sp>
      <p:sp>
        <p:nvSpPr>
          <p:cNvPr id="4" name="Slide Number Placeholder 3"/>
          <p:cNvSpPr>
            <a:spLocks noGrp="1"/>
          </p:cNvSpPr>
          <p:nvPr>
            <p:ph type="sldNum" sz="quarter" idx="12"/>
          </p:nvPr>
        </p:nvSpPr>
        <p:spPr/>
        <p:txBody>
          <a:bodyPr/>
          <a:lstStyle/>
          <a:p>
            <a:fld id="{0AD00562-6421-4ADC-AEE2-37C096111C98}" type="slidenum">
              <a:rPr lang="en-US" smtClean="0"/>
              <a:t>10</a:t>
            </a:fld>
            <a:endParaRPr lang="en-US"/>
          </a:p>
        </p:txBody>
      </p:sp>
    </p:spTree>
    <p:extLst>
      <p:ext uri="{BB962C8B-B14F-4D97-AF65-F5344CB8AC3E}">
        <p14:creationId xmlns:p14="http://schemas.microsoft.com/office/powerpoint/2010/main" val="36129920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77896" cy="1051984"/>
          </a:xfrm>
        </p:spPr>
        <p:txBody>
          <a:bodyPr>
            <a:normAutofit fontScale="90000"/>
          </a:bodyPr>
          <a:lstStyle/>
          <a:p>
            <a:pPr algn="ctr"/>
            <a:r>
              <a:rPr lang="en-US" sz="4400" b="1" dirty="0" smtClean="0"/>
              <a:t>Data </a:t>
            </a:r>
            <a:r>
              <a:rPr lang="en-US" sz="4400" b="1" dirty="0"/>
              <a:t>collection and statistical analysis</a:t>
            </a:r>
            <a:r>
              <a:rPr lang="en-US" dirty="0"/>
              <a:t/>
            </a:r>
            <a:br>
              <a:rPr lang="en-US" dirty="0"/>
            </a:br>
            <a:endParaRPr lang="en-US" dirty="0"/>
          </a:p>
        </p:txBody>
      </p:sp>
      <p:sp>
        <p:nvSpPr>
          <p:cNvPr id="3" name="Content Placeholder 2"/>
          <p:cNvSpPr>
            <a:spLocks noGrp="1"/>
          </p:cNvSpPr>
          <p:nvPr>
            <p:ph idx="1"/>
          </p:nvPr>
        </p:nvSpPr>
        <p:spPr>
          <a:xfrm>
            <a:off x="216345" y="914400"/>
            <a:ext cx="8699055" cy="5441324"/>
          </a:xfrm>
        </p:spPr>
        <p:txBody>
          <a:bodyPr>
            <a:noAutofit/>
          </a:bodyPr>
          <a:lstStyle/>
          <a:p>
            <a:pPr marL="0" indent="0" algn="just">
              <a:buNone/>
            </a:pPr>
            <a:r>
              <a:rPr lang="en-US" sz="3600" dirty="0">
                <a:latin typeface="Times New Roman" panose="02020603050405020304" pitchFamily="18" charset="0"/>
                <a:cs typeface="Times New Roman" panose="02020603050405020304" pitchFamily="18" charset="0"/>
              </a:rPr>
              <a:t>Parameters </a:t>
            </a:r>
            <a:r>
              <a:rPr lang="en-US" sz="3600" dirty="0" smtClean="0">
                <a:latin typeface="Times New Roman" panose="02020603050405020304" pitchFamily="18" charset="0"/>
                <a:cs typeface="Times New Roman" panose="02020603050405020304" pitchFamily="18" charset="0"/>
              </a:rPr>
              <a:t>to be measured include </a:t>
            </a:r>
            <a:r>
              <a:rPr lang="en-US" sz="3600" dirty="0">
                <a:latin typeface="Times New Roman" panose="02020603050405020304" pitchFamily="18" charset="0"/>
                <a:cs typeface="Times New Roman" panose="02020603050405020304" pitchFamily="18" charset="0"/>
              </a:rPr>
              <a:t>feed intake, water intake, body weight, body weight gain, feed conversion ratio, </a:t>
            </a:r>
            <a:r>
              <a:rPr lang="en-US" sz="3600" dirty="0" smtClean="0">
                <a:latin typeface="Times New Roman" panose="02020603050405020304" pitchFamily="18" charset="0"/>
                <a:cs typeface="Times New Roman" panose="02020603050405020304" pitchFamily="18" charset="0"/>
              </a:rPr>
              <a:t>egg parameters, mortality </a:t>
            </a:r>
            <a:r>
              <a:rPr lang="en-US" sz="3600" dirty="0">
                <a:latin typeface="Times New Roman" panose="02020603050405020304" pitchFamily="18" charset="0"/>
                <a:cs typeface="Times New Roman" panose="02020603050405020304" pitchFamily="18" charset="0"/>
              </a:rPr>
              <a:t>and hematological and serum biochemistry data. The data obtained </a:t>
            </a:r>
            <a:r>
              <a:rPr lang="en-US" sz="3600" dirty="0" smtClean="0">
                <a:latin typeface="Times New Roman" panose="02020603050405020304" pitchFamily="18" charset="0"/>
                <a:cs typeface="Times New Roman" panose="02020603050405020304" pitchFamily="18" charset="0"/>
              </a:rPr>
              <a:t>will be </a:t>
            </a:r>
            <a:r>
              <a:rPr lang="en-US" sz="3600" dirty="0">
                <a:latin typeface="Times New Roman" panose="02020603050405020304" pitchFamily="18" charset="0"/>
                <a:cs typeface="Times New Roman" panose="02020603050405020304" pitchFamily="18" charset="0"/>
              </a:rPr>
              <a:t>analyzed using GLM procedure of SAS 9.3 (SAS Institute Inc., 2014) at 5% significant level. Duncan's </a:t>
            </a:r>
            <a:r>
              <a:rPr lang="en-US" sz="4400" dirty="0">
                <a:latin typeface="Times New Roman" panose="02020603050405020304" pitchFamily="18" charset="0"/>
                <a:cs typeface="Times New Roman" panose="02020603050405020304" pitchFamily="18" charset="0"/>
              </a:rPr>
              <a:t>multiple range tests was used to compare the means.</a:t>
            </a:r>
          </a:p>
          <a:p>
            <a:pPr marL="0" indent="0">
              <a:buNone/>
            </a:pPr>
            <a:endParaRPr lang="en-US" sz="3600"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0AD00562-6421-4ADC-AEE2-37C096111C98}" type="slidenum">
              <a:rPr lang="en-US" smtClean="0"/>
              <a:t>11</a:t>
            </a:fld>
            <a:endParaRPr lang="en-US"/>
          </a:p>
        </p:txBody>
      </p:sp>
    </p:spTree>
    <p:extLst>
      <p:ext uri="{BB962C8B-B14F-4D97-AF65-F5344CB8AC3E}">
        <p14:creationId xmlns:p14="http://schemas.microsoft.com/office/powerpoint/2010/main" val="324095406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955345"/>
            <a:ext cx="8686800" cy="1787856"/>
          </a:xfrm>
        </p:spPr>
        <p:txBody>
          <a:bodyPr>
            <a:noAutofit/>
          </a:bodyPr>
          <a:lstStyle/>
          <a:p>
            <a:r>
              <a:rPr lang="en-US" sz="5400" dirty="0" smtClean="0"/>
              <a:t>RESULTS AND DISCUSSION</a:t>
            </a:r>
            <a:endParaRPr lang="en-US" sz="5400" dirty="0"/>
          </a:p>
        </p:txBody>
      </p:sp>
      <p:sp>
        <p:nvSpPr>
          <p:cNvPr id="5" name="Slide Number Placeholder 4"/>
          <p:cNvSpPr>
            <a:spLocks noGrp="1"/>
          </p:cNvSpPr>
          <p:nvPr>
            <p:ph type="sldNum" sz="quarter" idx="12"/>
          </p:nvPr>
        </p:nvSpPr>
        <p:spPr/>
        <p:txBody>
          <a:bodyPr/>
          <a:lstStyle/>
          <a:p>
            <a:fld id="{0AD00562-6421-4ADC-AEE2-37C096111C98}" type="slidenum">
              <a:rPr lang="en-US" smtClean="0"/>
              <a:t>12</a:t>
            </a:fld>
            <a:endParaRPr lang="en-US"/>
          </a:p>
        </p:txBody>
      </p:sp>
    </p:spTree>
    <p:extLst>
      <p:ext uri="{BB962C8B-B14F-4D97-AF65-F5344CB8AC3E}">
        <p14:creationId xmlns:p14="http://schemas.microsoft.com/office/powerpoint/2010/main" val="217014404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Table 2: Analyzed chemical composition of compounded diet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42965828"/>
              </p:ext>
            </p:extLst>
          </p:nvPr>
        </p:nvGraphicFramePr>
        <p:xfrm>
          <a:off x="627846" y="2052638"/>
          <a:ext cx="7756300" cy="3936036"/>
        </p:xfrm>
        <a:graphic>
          <a:graphicData uri="http://schemas.openxmlformats.org/drawingml/2006/table">
            <a:tbl>
              <a:tblPr firstRow="1" bandRow="1">
                <a:tableStyleId>{5940675A-B579-460E-94D1-54222C63F5DA}</a:tableStyleId>
              </a:tblPr>
              <a:tblGrid>
                <a:gridCol w="3889982"/>
                <a:gridCol w="3866318"/>
              </a:tblGrid>
              <a:tr h="656006">
                <a:tc>
                  <a:txBody>
                    <a:bodyPr/>
                    <a:lstStyle/>
                    <a:p>
                      <a:r>
                        <a:rPr lang="en-US" baseline="0" dirty="0" smtClean="0"/>
                        <a:t>Nutrient</a:t>
                      </a:r>
                      <a:endParaRPr lang="en-US" dirty="0"/>
                    </a:p>
                  </a:txBody>
                  <a:tcPr marL="68580" marR="68580"/>
                </a:tc>
                <a:tc>
                  <a:txBody>
                    <a:bodyPr/>
                    <a:lstStyle/>
                    <a:p>
                      <a:r>
                        <a:rPr lang="en-US" dirty="0" smtClean="0"/>
                        <a:t>g/kg</a:t>
                      </a:r>
                      <a:endParaRPr lang="en-US" dirty="0"/>
                    </a:p>
                  </a:txBody>
                  <a:tcPr marL="68580" marR="68580"/>
                </a:tc>
              </a:tr>
              <a:tr h="656006">
                <a:tc>
                  <a:txBody>
                    <a:bodyPr/>
                    <a:lstStyle/>
                    <a:p>
                      <a:r>
                        <a:rPr lang="en-US" dirty="0" smtClean="0"/>
                        <a:t>Crude protein</a:t>
                      </a:r>
                      <a:endParaRPr lang="en-US" dirty="0"/>
                    </a:p>
                  </a:txBody>
                  <a:tcPr marL="68580" marR="68580"/>
                </a:tc>
                <a:tc>
                  <a:txBody>
                    <a:bodyPr/>
                    <a:lstStyle/>
                    <a:p>
                      <a:r>
                        <a:rPr lang="en-US" dirty="0" smtClean="0"/>
                        <a:t>152.30</a:t>
                      </a:r>
                      <a:endParaRPr lang="en-US" dirty="0"/>
                    </a:p>
                  </a:txBody>
                  <a:tcPr marL="68580" marR="68580"/>
                </a:tc>
              </a:tr>
              <a:tr h="656006">
                <a:tc>
                  <a:txBody>
                    <a:bodyPr/>
                    <a:lstStyle/>
                    <a:p>
                      <a:r>
                        <a:rPr lang="en-US" dirty="0" smtClean="0"/>
                        <a:t>Ether extract</a:t>
                      </a:r>
                      <a:endParaRPr lang="en-US" dirty="0"/>
                    </a:p>
                  </a:txBody>
                  <a:tcPr marL="68580" marR="68580"/>
                </a:tc>
                <a:tc>
                  <a:txBody>
                    <a:bodyPr/>
                    <a:lstStyle/>
                    <a:p>
                      <a:r>
                        <a:rPr lang="en-US" dirty="0" smtClean="0"/>
                        <a:t>24.50</a:t>
                      </a:r>
                      <a:endParaRPr lang="en-US" dirty="0"/>
                    </a:p>
                  </a:txBody>
                  <a:tcPr marL="68580" marR="68580"/>
                </a:tc>
              </a:tr>
              <a:tr h="656006">
                <a:tc>
                  <a:txBody>
                    <a:bodyPr/>
                    <a:lstStyle/>
                    <a:p>
                      <a:r>
                        <a:rPr lang="en-US" dirty="0" smtClean="0"/>
                        <a:t>Ash</a:t>
                      </a:r>
                      <a:endParaRPr lang="en-US" dirty="0"/>
                    </a:p>
                  </a:txBody>
                  <a:tcPr marL="68580" marR="68580"/>
                </a:tc>
                <a:tc>
                  <a:txBody>
                    <a:bodyPr/>
                    <a:lstStyle/>
                    <a:p>
                      <a:r>
                        <a:rPr lang="en-US" dirty="0" smtClean="0"/>
                        <a:t>80.00</a:t>
                      </a:r>
                      <a:endParaRPr lang="en-US" dirty="0"/>
                    </a:p>
                  </a:txBody>
                  <a:tcPr marL="68580" marR="68580"/>
                </a:tc>
              </a:tr>
              <a:tr h="656006">
                <a:tc>
                  <a:txBody>
                    <a:bodyPr/>
                    <a:lstStyle/>
                    <a:p>
                      <a:r>
                        <a:rPr lang="en-US" dirty="0" smtClean="0"/>
                        <a:t>Crude </a:t>
                      </a:r>
                      <a:r>
                        <a:rPr lang="en-US" dirty="0" err="1" smtClean="0"/>
                        <a:t>fibre</a:t>
                      </a:r>
                      <a:endParaRPr lang="en-US" dirty="0"/>
                    </a:p>
                  </a:txBody>
                  <a:tcPr marL="68580" marR="68580"/>
                </a:tc>
                <a:tc>
                  <a:txBody>
                    <a:bodyPr/>
                    <a:lstStyle/>
                    <a:p>
                      <a:r>
                        <a:rPr lang="en-US" dirty="0" smtClean="0"/>
                        <a:t>55.00</a:t>
                      </a:r>
                      <a:endParaRPr lang="en-US" dirty="0"/>
                    </a:p>
                  </a:txBody>
                  <a:tcPr marL="68580" marR="68580"/>
                </a:tc>
              </a:tr>
              <a:tr h="656006">
                <a:tc>
                  <a:txBody>
                    <a:bodyPr/>
                    <a:lstStyle/>
                    <a:p>
                      <a:r>
                        <a:rPr lang="en-US" dirty="0" err="1" smtClean="0"/>
                        <a:t>Metabolisable</a:t>
                      </a:r>
                      <a:r>
                        <a:rPr lang="en-US" dirty="0" smtClean="0"/>
                        <a:t> energy(kcal/kg)</a:t>
                      </a:r>
                      <a:endParaRPr lang="en-US" dirty="0"/>
                    </a:p>
                  </a:txBody>
                  <a:tcPr marL="68580" marR="68580"/>
                </a:tc>
                <a:tc>
                  <a:txBody>
                    <a:bodyPr/>
                    <a:lstStyle/>
                    <a:p>
                      <a:r>
                        <a:rPr lang="en-US" dirty="0" smtClean="0"/>
                        <a:t>2916.55</a:t>
                      </a:r>
                      <a:endParaRPr lang="en-US" dirty="0"/>
                    </a:p>
                  </a:txBody>
                  <a:tcPr marL="68580" marR="68580"/>
                </a:tc>
              </a:tr>
            </a:tbl>
          </a:graphicData>
        </a:graphic>
      </p:graphicFrame>
      <p:sp>
        <p:nvSpPr>
          <p:cNvPr id="7" name="Slide Number Placeholder 6"/>
          <p:cNvSpPr>
            <a:spLocks noGrp="1"/>
          </p:cNvSpPr>
          <p:nvPr>
            <p:ph type="sldNum" sz="quarter" idx="12"/>
          </p:nvPr>
        </p:nvSpPr>
        <p:spPr/>
        <p:txBody>
          <a:bodyPr/>
          <a:lstStyle/>
          <a:p>
            <a:fld id="{0AD00562-6421-4ADC-AEE2-37C096111C98}" type="slidenum">
              <a:rPr lang="en-US" smtClean="0"/>
              <a:t>13</a:t>
            </a:fld>
            <a:endParaRPr lang="en-US"/>
          </a:p>
        </p:txBody>
      </p:sp>
    </p:spTree>
    <p:extLst>
      <p:ext uri="{BB962C8B-B14F-4D97-AF65-F5344CB8AC3E}">
        <p14:creationId xmlns:p14="http://schemas.microsoft.com/office/powerpoint/2010/main" val="171580308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65238"/>
          </a:xfrm>
        </p:spPr>
        <p:txBody>
          <a:bodyPr>
            <a:noAutofit/>
          </a:bodyPr>
          <a:lstStyle/>
          <a:p>
            <a:r>
              <a:rPr lang="en-US" sz="3200" b="1" dirty="0"/>
              <a:t>Table </a:t>
            </a:r>
            <a:r>
              <a:rPr lang="en-US" sz="3200" b="1" dirty="0" smtClean="0"/>
              <a:t>3: </a:t>
            </a:r>
            <a:r>
              <a:rPr lang="en-US" sz="3200" b="1" dirty="0"/>
              <a:t>Growth performance as affected by Antibiotics and DFM in guinea fowls at week 35</a:t>
            </a:r>
            <a:r>
              <a:rPr lang="en-US" sz="3200" dirty="0"/>
              <a:t/>
            </a:r>
            <a:br>
              <a:rPr lang="en-US" sz="3200" dirty="0"/>
            </a:b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42548890"/>
              </p:ext>
            </p:extLst>
          </p:nvPr>
        </p:nvGraphicFramePr>
        <p:xfrm>
          <a:off x="304802" y="1371602"/>
          <a:ext cx="8610599" cy="3962398"/>
        </p:xfrm>
        <a:graphic>
          <a:graphicData uri="http://schemas.openxmlformats.org/drawingml/2006/table">
            <a:tbl>
              <a:tblPr firstRow="1" firstCol="1" bandRow="1"/>
              <a:tblGrid>
                <a:gridCol w="2131336"/>
                <a:gridCol w="1023042"/>
                <a:gridCol w="1023042"/>
                <a:gridCol w="1278802"/>
                <a:gridCol w="1278802"/>
                <a:gridCol w="767281"/>
                <a:gridCol w="1108294"/>
              </a:tblGrid>
              <a:tr h="417094">
                <a:tc rowSpan="2">
                  <a:txBody>
                    <a:bodyPr/>
                    <a:lstStyle/>
                    <a:p>
                      <a:pPr marL="0" marR="0" algn="just">
                        <a:spcBef>
                          <a:spcPts val="0"/>
                        </a:spcBef>
                        <a:spcAft>
                          <a:spcPts val="0"/>
                        </a:spcAft>
                      </a:pPr>
                      <a:r>
                        <a:rPr lang="en-US" sz="2000" dirty="0" err="1">
                          <a:effectLst/>
                          <a:latin typeface="Times New Roman"/>
                          <a:ea typeface="Times New Roman"/>
                        </a:rPr>
                        <a:t>Parameter</a:t>
                      </a:r>
                      <a:r>
                        <a:rPr lang="en-US" sz="2000" baseline="30000" dirty="0" err="1">
                          <a:effectLst/>
                          <a:latin typeface="Times New Roman"/>
                          <a:ea typeface="Times New Roman"/>
                        </a:rPr>
                        <a:t>f</a:t>
                      </a:r>
                      <a:endParaRPr lang="en-US" sz="2000" dirty="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457200" marR="0" indent="-457200" algn="ctr">
                        <a:spcBef>
                          <a:spcPts val="0"/>
                        </a:spcBef>
                        <a:spcAft>
                          <a:spcPts val="0"/>
                        </a:spcAft>
                      </a:pPr>
                      <a:r>
                        <a:rPr lang="en-US" sz="2000">
                          <a:effectLst/>
                          <a:latin typeface="Times New Roman"/>
                          <a:ea typeface="Times New Roman"/>
                        </a:rPr>
                        <a:t>Treatment</a:t>
                      </a:r>
                      <a:r>
                        <a:rPr lang="en-US" sz="2000" baseline="30000">
                          <a:effectLst/>
                          <a:latin typeface="Times New Roman"/>
                          <a:ea typeface="Times New Roman"/>
                        </a:rPr>
                        <a:t>e</a:t>
                      </a:r>
                      <a:endParaRPr lang="en-US" sz="200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algn="just">
                        <a:spcBef>
                          <a:spcPts val="0"/>
                        </a:spcBef>
                        <a:spcAft>
                          <a:spcPts val="0"/>
                        </a:spcAft>
                      </a:pPr>
                      <a:r>
                        <a:rPr lang="en-US" sz="2000">
                          <a:effectLst/>
                          <a:latin typeface="Times New Roman"/>
                          <a:ea typeface="Times New Roman"/>
                        </a:rPr>
                        <a:t>SEM</a:t>
                      </a:r>
                      <a:r>
                        <a:rPr lang="en-US" sz="2000" baseline="30000">
                          <a:effectLst/>
                          <a:latin typeface="Times New Roman"/>
                          <a:ea typeface="Times New Roman"/>
                        </a:rPr>
                        <a:t>c</a:t>
                      </a:r>
                      <a:endParaRPr lang="en-US" sz="200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just">
                        <a:spcBef>
                          <a:spcPts val="0"/>
                        </a:spcBef>
                        <a:spcAft>
                          <a:spcPts val="0"/>
                        </a:spcAft>
                      </a:pPr>
                      <a:r>
                        <a:rPr lang="en-US" sz="2000">
                          <a:effectLst/>
                          <a:latin typeface="Times New Roman"/>
                          <a:ea typeface="Times New Roman"/>
                        </a:rPr>
                        <a:t>P-Value</a:t>
                      </a:r>
                      <a:r>
                        <a:rPr lang="en-US" sz="2000" baseline="30000">
                          <a:effectLst/>
                          <a:latin typeface="Times New Roman"/>
                          <a:ea typeface="Times New Roman"/>
                        </a:rPr>
                        <a:t>d</a:t>
                      </a:r>
                      <a:endParaRPr lang="en-US" sz="200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7094">
                <a:tc vMerge="1">
                  <a:txBody>
                    <a:bodyPr/>
                    <a:lstStyle/>
                    <a:p>
                      <a:endParaRPr lang="en-US"/>
                    </a:p>
                  </a:txBody>
                  <a:tcPr/>
                </a:tc>
                <a:tc>
                  <a:txBody>
                    <a:bodyPr/>
                    <a:lstStyle/>
                    <a:p>
                      <a:pPr marL="0" marR="0" algn="just">
                        <a:spcBef>
                          <a:spcPts val="0"/>
                        </a:spcBef>
                        <a:spcAft>
                          <a:spcPts val="0"/>
                        </a:spcAft>
                      </a:pPr>
                      <a:r>
                        <a:rPr lang="en-US" sz="2000">
                          <a:effectLst/>
                          <a:latin typeface="Times New Roman"/>
                          <a:ea typeface="Times New Roman"/>
                        </a:rPr>
                        <a:t>Control</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effectLst/>
                          <a:latin typeface="Times New Roman"/>
                          <a:ea typeface="Times New Roman"/>
                        </a:rPr>
                        <a:t>Daily</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effectLst/>
                          <a:latin typeface="Times New Roman"/>
                          <a:ea typeface="Times New Roman"/>
                        </a:rPr>
                        <a:t>3CDW</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effectLst/>
                          <a:latin typeface="Times New Roman"/>
                          <a:ea typeface="Times New Roman"/>
                        </a:rPr>
                        <a:t>7DREOW</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625642">
                <a:tc>
                  <a:txBody>
                    <a:bodyPr/>
                    <a:lstStyle/>
                    <a:p>
                      <a:pPr marL="0" marR="0">
                        <a:lnSpc>
                          <a:spcPct val="150000"/>
                        </a:lnSpc>
                        <a:spcBef>
                          <a:spcPts val="0"/>
                        </a:spcBef>
                        <a:spcAft>
                          <a:spcPts val="0"/>
                        </a:spcAft>
                      </a:pPr>
                      <a:r>
                        <a:rPr lang="en-US" sz="2000">
                          <a:solidFill>
                            <a:srgbClr val="000000"/>
                          </a:solidFill>
                          <a:effectLst/>
                          <a:latin typeface="Times New Roman"/>
                          <a:ea typeface="Times New Roman"/>
                        </a:rPr>
                        <a:t>ADFI (g)</a:t>
                      </a:r>
                      <a:endParaRPr lang="en-US" sz="2000">
                        <a:solidFill>
                          <a:srgbClr val="000000"/>
                        </a:solidFill>
                        <a:effectLst/>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76.5</a:t>
                      </a:r>
                      <a:r>
                        <a:rPr lang="en-US" sz="2000" baseline="30000">
                          <a:solidFill>
                            <a:srgbClr val="000000"/>
                          </a:solidFill>
                          <a:effectLst/>
                          <a:latin typeface="Times New Roman"/>
                          <a:ea typeface="Times New Roman"/>
                        </a:rPr>
                        <a:t>a</a:t>
                      </a:r>
                      <a:endParaRPr lang="en-US" sz="2000">
                        <a:effectLst/>
                        <a:latin typeface="Times New Roman"/>
                        <a:ea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2000" dirty="0">
                          <a:solidFill>
                            <a:srgbClr val="000000"/>
                          </a:solidFill>
                          <a:effectLst/>
                          <a:latin typeface="Times New Roman"/>
                          <a:ea typeface="Times New Roman"/>
                        </a:rPr>
                        <a:t>70.7</a:t>
                      </a:r>
                      <a:r>
                        <a:rPr lang="en-US" sz="2000" baseline="30000" dirty="0">
                          <a:solidFill>
                            <a:srgbClr val="000000"/>
                          </a:solidFill>
                          <a:effectLst/>
                          <a:latin typeface="Times New Roman"/>
                          <a:ea typeface="Times New Roman"/>
                        </a:rPr>
                        <a:t>b</a:t>
                      </a:r>
                      <a:endParaRPr lang="en-US" sz="2000" dirty="0">
                        <a:effectLst/>
                        <a:latin typeface="Times New Roman"/>
                        <a:ea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2000" dirty="0">
                          <a:solidFill>
                            <a:srgbClr val="000000"/>
                          </a:solidFill>
                          <a:effectLst/>
                          <a:latin typeface="Times New Roman"/>
                          <a:ea typeface="Times New Roman"/>
                        </a:rPr>
                        <a:t>73.6</a:t>
                      </a:r>
                      <a:r>
                        <a:rPr lang="en-US" sz="2000" baseline="30000" dirty="0">
                          <a:solidFill>
                            <a:srgbClr val="000000"/>
                          </a:solidFill>
                          <a:effectLst/>
                          <a:latin typeface="Times New Roman"/>
                          <a:ea typeface="Times New Roman"/>
                        </a:rPr>
                        <a:t>a</a:t>
                      </a:r>
                      <a:endParaRPr lang="en-US" sz="2000" dirty="0">
                        <a:effectLst/>
                        <a:latin typeface="Times New Roman"/>
                        <a:ea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75.7</a:t>
                      </a:r>
                      <a:r>
                        <a:rPr lang="en-US" sz="2000" baseline="30000">
                          <a:solidFill>
                            <a:srgbClr val="000000"/>
                          </a:solidFill>
                          <a:effectLst/>
                          <a:latin typeface="Times New Roman"/>
                          <a:ea typeface="Times New Roman"/>
                        </a:rPr>
                        <a:t>a</a:t>
                      </a:r>
                      <a:endParaRPr lang="en-US" sz="2000">
                        <a:effectLst/>
                        <a:latin typeface="Times New Roman"/>
                        <a:ea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0.9</a:t>
                      </a:r>
                      <a:endParaRPr lang="en-US" sz="2000">
                        <a:effectLst/>
                        <a:latin typeface="Times New Roman"/>
                        <a:ea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0.007</a:t>
                      </a:r>
                      <a:endParaRPr lang="en-US" sz="2000">
                        <a:effectLst/>
                        <a:latin typeface="Times New Roman"/>
                        <a:ea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625642">
                <a:tc>
                  <a:txBody>
                    <a:bodyPr/>
                    <a:lstStyle/>
                    <a:p>
                      <a:pPr marL="0" marR="0">
                        <a:lnSpc>
                          <a:spcPct val="150000"/>
                        </a:lnSpc>
                        <a:spcBef>
                          <a:spcPts val="0"/>
                        </a:spcBef>
                        <a:spcAft>
                          <a:spcPts val="0"/>
                        </a:spcAft>
                      </a:pPr>
                      <a:r>
                        <a:rPr lang="en-US" sz="2000">
                          <a:solidFill>
                            <a:srgbClr val="000000"/>
                          </a:solidFill>
                          <a:effectLst/>
                          <a:latin typeface="Times New Roman"/>
                          <a:ea typeface="Times New Roman"/>
                        </a:rPr>
                        <a:t>ADG (g)</a:t>
                      </a:r>
                      <a:endParaRPr lang="en-US" sz="20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6.4</a:t>
                      </a:r>
                      <a:r>
                        <a:rPr lang="en-US" sz="2000" baseline="30000">
                          <a:solidFill>
                            <a:srgbClr val="000000"/>
                          </a:solidFill>
                          <a:effectLst/>
                          <a:latin typeface="Times New Roman"/>
                          <a:ea typeface="Times New Roman"/>
                        </a:rPr>
                        <a:t>b</a:t>
                      </a:r>
                      <a:endParaRPr lang="en-US" sz="20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7.9</a:t>
                      </a:r>
                      <a:r>
                        <a:rPr lang="en-US" sz="2000" baseline="30000">
                          <a:solidFill>
                            <a:srgbClr val="000000"/>
                          </a:solidFill>
                          <a:effectLst/>
                          <a:latin typeface="Times New Roman"/>
                          <a:ea typeface="Times New Roman"/>
                        </a:rPr>
                        <a:t>a</a:t>
                      </a:r>
                      <a:endParaRPr lang="en-US" sz="20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2000" dirty="0">
                          <a:solidFill>
                            <a:srgbClr val="000000"/>
                          </a:solidFill>
                          <a:effectLst/>
                          <a:latin typeface="Times New Roman"/>
                          <a:ea typeface="Times New Roman"/>
                        </a:rPr>
                        <a:t>6.8</a:t>
                      </a:r>
                      <a:r>
                        <a:rPr lang="en-US" sz="2000" baseline="30000" dirty="0">
                          <a:solidFill>
                            <a:srgbClr val="000000"/>
                          </a:solidFill>
                          <a:effectLst/>
                          <a:latin typeface="Times New Roman"/>
                          <a:ea typeface="Times New Roman"/>
                        </a:rPr>
                        <a:t>b</a:t>
                      </a:r>
                      <a:endParaRPr lang="en-US" sz="2000" dirty="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6.2</a:t>
                      </a:r>
                      <a:r>
                        <a:rPr lang="en-US" sz="2000" baseline="30000">
                          <a:solidFill>
                            <a:srgbClr val="000000"/>
                          </a:solidFill>
                          <a:effectLst/>
                          <a:latin typeface="Times New Roman"/>
                          <a:ea typeface="Times New Roman"/>
                        </a:rPr>
                        <a:t>b</a:t>
                      </a:r>
                      <a:endParaRPr lang="en-US" sz="20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0.3</a:t>
                      </a:r>
                      <a:endParaRPr lang="en-US" sz="20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0.009</a:t>
                      </a:r>
                      <a:endParaRPr lang="en-US" sz="2000">
                        <a:effectLst/>
                        <a:latin typeface="Times New Roman"/>
                        <a:ea typeface="Times New Roman"/>
                      </a:endParaRPr>
                    </a:p>
                  </a:txBody>
                  <a:tcPr marL="68580" marR="68580" marT="0" marB="0" anchor="ctr">
                    <a:lnL>
                      <a:noFill/>
                    </a:lnL>
                    <a:lnR>
                      <a:noFill/>
                    </a:lnR>
                    <a:lnT>
                      <a:noFill/>
                    </a:lnT>
                    <a:lnB>
                      <a:noFill/>
                    </a:lnB>
                  </a:tcPr>
                </a:tc>
              </a:tr>
              <a:tr h="625642">
                <a:tc>
                  <a:txBody>
                    <a:bodyPr/>
                    <a:lstStyle/>
                    <a:p>
                      <a:pPr marL="0" marR="0">
                        <a:lnSpc>
                          <a:spcPct val="150000"/>
                        </a:lnSpc>
                        <a:spcBef>
                          <a:spcPts val="0"/>
                        </a:spcBef>
                        <a:spcAft>
                          <a:spcPts val="0"/>
                        </a:spcAft>
                      </a:pPr>
                      <a:r>
                        <a:rPr lang="en-US" sz="2000">
                          <a:solidFill>
                            <a:srgbClr val="000000"/>
                          </a:solidFill>
                          <a:effectLst/>
                          <a:latin typeface="Times New Roman"/>
                          <a:ea typeface="Times New Roman"/>
                        </a:rPr>
                        <a:t>FBW (g)</a:t>
                      </a:r>
                      <a:endParaRPr lang="en-US" sz="20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1178.9</a:t>
                      </a:r>
                      <a:r>
                        <a:rPr lang="en-US" sz="2000" baseline="30000">
                          <a:solidFill>
                            <a:srgbClr val="000000"/>
                          </a:solidFill>
                          <a:effectLst/>
                          <a:latin typeface="Times New Roman"/>
                          <a:ea typeface="Times New Roman"/>
                        </a:rPr>
                        <a:t>b</a:t>
                      </a:r>
                      <a:endParaRPr lang="en-US" sz="20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1354.7</a:t>
                      </a:r>
                      <a:r>
                        <a:rPr lang="en-US" sz="2000" baseline="30000">
                          <a:solidFill>
                            <a:srgbClr val="000000"/>
                          </a:solidFill>
                          <a:effectLst/>
                          <a:latin typeface="Times New Roman"/>
                          <a:ea typeface="Times New Roman"/>
                        </a:rPr>
                        <a:t>a</a:t>
                      </a:r>
                      <a:endParaRPr lang="en-US" sz="20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1196.4</a:t>
                      </a:r>
                      <a:r>
                        <a:rPr lang="en-US" sz="2000" baseline="30000">
                          <a:solidFill>
                            <a:srgbClr val="000000"/>
                          </a:solidFill>
                          <a:effectLst/>
                          <a:latin typeface="Times New Roman"/>
                          <a:ea typeface="Times New Roman"/>
                        </a:rPr>
                        <a:t>b</a:t>
                      </a:r>
                      <a:endParaRPr lang="en-US" sz="20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2000" dirty="0">
                          <a:solidFill>
                            <a:srgbClr val="000000"/>
                          </a:solidFill>
                          <a:effectLst/>
                          <a:latin typeface="Times New Roman"/>
                          <a:ea typeface="Times New Roman"/>
                        </a:rPr>
                        <a:t>1184.6</a:t>
                      </a:r>
                      <a:r>
                        <a:rPr lang="en-US" sz="2000" baseline="30000" dirty="0">
                          <a:solidFill>
                            <a:srgbClr val="000000"/>
                          </a:solidFill>
                          <a:effectLst/>
                          <a:latin typeface="Times New Roman"/>
                          <a:ea typeface="Times New Roman"/>
                        </a:rPr>
                        <a:t>b</a:t>
                      </a:r>
                      <a:endParaRPr lang="en-US" sz="2000" dirty="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40.6</a:t>
                      </a:r>
                      <a:endParaRPr lang="en-US" sz="20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0.044</a:t>
                      </a:r>
                      <a:endParaRPr lang="en-US" sz="2000">
                        <a:effectLst/>
                        <a:latin typeface="Times New Roman"/>
                        <a:ea typeface="Times New Roman"/>
                      </a:endParaRPr>
                    </a:p>
                  </a:txBody>
                  <a:tcPr marL="68580" marR="68580" marT="0" marB="0" anchor="ctr">
                    <a:lnL>
                      <a:noFill/>
                    </a:lnL>
                    <a:lnR>
                      <a:noFill/>
                    </a:lnR>
                    <a:lnT>
                      <a:noFill/>
                    </a:lnT>
                    <a:lnB>
                      <a:noFill/>
                    </a:lnB>
                  </a:tcPr>
                </a:tc>
              </a:tr>
              <a:tr h="625642">
                <a:tc>
                  <a:txBody>
                    <a:bodyPr/>
                    <a:lstStyle/>
                    <a:p>
                      <a:pPr marL="0" marR="0">
                        <a:lnSpc>
                          <a:spcPct val="150000"/>
                        </a:lnSpc>
                        <a:spcBef>
                          <a:spcPts val="0"/>
                        </a:spcBef>
                        <a:spcAft>
                          <a:spcPts val="0"/>
                        </a:spcAft>
                      </a:pPr>
                      <a:r>
                        <a:rPr lang="en-US" sz="2000">
                          <a:solidFill>
                            <a:srgbClr val="000000"/>
                          </a:solidFill>
                          <a:effectLst/>
                          <a:latin typeface="Times New Roman"/>
                          <a:ea typeface="Times New Roman"/>
                        </a:rPr>
                        <a:t>FCR</a:t>
                      </a:r>
                      <a:endParaRPr lang="en-US" sz="2000">
                        <a:solidFill>
                          <a:srgbClr val="000000"/>
                        </a:solidFill>
                        <a:effectLst/>
                        <a:latin typeface="Arial"/>
                        <a:ea typeface="Times New Roman"/>
                      </a:endParaRPr>
                    </a:p>
                  </a:txBody>
                  <a:tcPr marL="68580" marR="68580" marT="0" marB="0">
                    <a:lnL>
                      <a:noFill/>
                    </a:lnL>
                    <a:lnR>
                      <a:noFill/>
                    </a:lnR>
                    <a:lnT>
                      <a:noFill/>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7.3</a:t>
                      </a:r>
                      <a:endParaRPr lang="en-US" sz="20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4.4</a:t>
                      </a:r>
                      <a:endParaRPr lang="en-US" sz="20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6.2</a:t>
                      </a:r>
                      <a:endParaRPr lang="en-US" sz="20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6.2</a:t>
                      </a:r>
                      <a:endParaRPr lang="en-US" sz="20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2000" dirty="0">
                          <a:solidFill>
                            <a:srgbClr val="000000"/>
                          </a:solidFill>
                          <a:effectLst/>
                          <a:latin typeface="Times New Roman"/>
                          <a:ea typeface="Times New Roman"/>
                        </a:rPr>
                        <a:t>0.8</a:t>
                      </a:r>
                      <a:endParaRPr lang="en-US" sz="2000" dirty="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2000">
                          <a:solidFill>
                            <a:srgbClr val="000000"/>
                          </a:solidFill>
                          <a:effectLst/>
                          <a:latin typeface="Times New Roman"/>
                          <a:ea typeface="Times New Roman"/>
                        </a:rPr>
                        <a:t>0.147</a:t>
                      </a:r>
                      <a:endParaRPr lang="en-US" sz="2000">
                        <a:effectLst/>
                        <a:latin typeface="Times New Roman"/>
                        <a:ea typeface="Times New Roman"/>
                      </a:endParaRPr>
                    </a:p>
                  </a:txBody>
                  <a:tcPr marL="68580" marR="68580" marT="0" marB="0" anchor="ctr">
                    <a:lnL>
                      <a:noFill/>
                    </a:lnL>
                    <a:lnR>
                      <a:noFill/>
                    </a:lnR>
                    <a:lnT>
                      <a:noFill/>
                    </a:lnT>
                    <a:lnB>
                      <a:noFill/>
                    </a:lnB>
                  </a:tcPr>
                </a:tc>
              </a:tr>
              <a:tr h="625642">
                <a:tc>
                  <a:txBody>
                    <a:bodyPr/>
                    <a:lstStyle/>
                    <a:p>
                      <a:pPr marL="0" marR="0">
                        <a:lnSpc>
                          <a:spcPct val="150000"/>
                        </a:lnSpc>
                        <a:spcBef>
                          <a:spcPts val="0"/>
                        </a:spcBef>
                        <a:spcAft>
                          <a:spcPts val="0"/>
                        </a:spcAft>
                      </a:pPr>
                      <a:r>
                        <a:rPr lang="en-US" sz="2000" dirty="0">
                          <a:solidFill>
                            <a:srgbClr val="000000"/>
                          </a:solidFill>
                          <a:effectLst/>
                          <a:latin typeface="Times New Roman"/>
                          <a:ea typeface="Times New Roman"/>
                        </a:rPr>
                        <a:t>Mortality (%)</a:t>
                      </a:r>
                      <a:endParaRPr lang="en-US" sz="2000" dirty="0">
                        <a:solidFill>
                          <a:srgbClr val="000000"/>
                        </a:solidFill>
                        <a:effectLst/>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effectLst/>
                          <a:latin typeface="Times New Roman"/>
                          <a:ea typeface="Times New Roman"/>
                        </a:rPr>
                        <a:t>13.9      </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effectLst/>
                          <a:latin typeface="Times New Roman"/>
                          <a:ea typeface="Times New Roman"/>
                        </a:rPr>
                        <a:t>5.6      </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effectLst/>
                          <a:latin typeface="Times New Roman"/>
                          <a:ea typeface="Times New Roman"/>
                        </a:rPr>
                        <a:t>8.3      </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effectLst/>
                          <a:latin typeface="Times New Roman"/>
                          <a:ea typeface="Times New Roman"/>
                        </a:rPr>
                        <a:t>11.1      </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a:effectLst/>
                          <a:latin typeface="Times New Roman"/>
                          <a:ea typeface="Times New Roman"/>
                        </a:rPr>
                        <a:t>5.4      </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effectLst/>
                          <a:latin typeface="Times New Roman"/>
                          <a:ea typeface="Times New Roman"/>
                        </a:rPr>
                        <a:t>0.728</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374073" y="5380672"/>
            <a:ext cx="8534400" cy="1477328"/>
          </a:xfrm>
          <a:prstGeom prst="rect">
            <a:avLst/>
          </a:prstGeom>
          <a:noFill/>
        </p:spPr>
        <p:txBody>
          <a:bodyPr wrap="square" rtlCol="0">
            <a:spAutoFit/>
          </a:bodyPr>
          <a:lstStyle/>
          <a:p>
            <a:r>
              <a:rPr lang="en-US" b="1" baseline="30000" dirty="0" err="1"/>
              <a:t>ab</a:t>
            </a:r>
            <a:r>
              <a:rPr lang="en-US" b="1" baseline="30000" dirty="0"/>
              <a:t>,</a:t>
            </a:r>
            <a:r>
              <a:rPr lang="en-US" b="1" dirty="0"/>
              <a:t> Means in a row followed by different subscripts differ significantly (P &lt; 0.05).</a:t>
            </a:r>
          </a:p>
          <a:p>
            <a:r>
              <a:rPr lang="en-GB" b="1" baseline="30000" dirty="0"/>
              <a:t>c </a:t>
            </a:r>
            <a:r>
              <a:rPr lang="en-GB" b="1" dirty="0"/>
              <a:t>SEM= Standard Error of the Means </a:t>
            </a:r>
            <a:endParaRPr lang="en-US" b="1" dirty="0"/>
          </a:p>
          <a:p>
            <a:r>
              <a:rPr lang="en-GB" b="1" baseline="30000" dirty="0"/>
              <a:t>d </a:t>
            </a:r>
            <a:r>
              <a:rPr lang="en-GB" b="1" dirty="0"/>
              <a:t>P-Value= Probability Value</a:t>
            </a:r>
            <a:endParaRPr lang="en-US" b="1" dirty="0"/>
          </a:p>
          <a:p>
            <a:r>
              <a:rPr lang="en-US" dirty="0"/>
              <a:t/>
            </a:r>
            <a:br>
              <a:rPr lang="en-US" dirty="0"/>
            </a:br>
            <a:endParaRPr lang="en-US" dirty="0"/>
          </a:p>
        </p:txBody>
      </p:sp>
    </p:spTree>
    <p:extLst>
      <p:ext uri="{BB962C8B-B14F-4D97-AF65-F5344CB8AC3E}">
        <p14:creationId xmlns:p14="http://schemas.microsoft.com/office/powerpoint/2010/main" val="387155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marR="0" algn="l">
              <a:spcBef>
                <a:spcPts val="0"/>
              </a:spcBef>
              <a:spcAft>
                <a:spcPts val="0"/>
              </a:spcAft>
            </a:pPr>
            <a:r>
              <a:rPr lang="en-US" sz="2400" b="1" dirty="0" smtClean="0">
                <a:latin typeface="Times New Roman"/>
                <a:ea typeface="Times New Roman"/>
              </a:rPr>
              <a:t>Table 4: </a:t>
            </a:r>
            <a:r>
              <a:rPr lang="en-US" sz="2400" b="1" dirty="0" err="1" smtClean="0">
                <a:latin typeface="Times New Roman"/>
                <a:ea typeface="Times New Roman"/>
              </a:rPr>
              <a:t>Haematological</a:t>
            </a:r>
            <a:r>
              <a:rPr lang="en-US" sz="2400" b="1" dirty="0" smtClean="0">
                <a:latin typeface="Times New Roman"/>
                <a:ea typeface="Times New Roman"/>
              </a:rPr>
              <a:t> </a:t>
            </a:r>
            <a:r>
              <a:rPr lang="en-US" sz="2400" b="1" dirty="0">
                <a:latin typeface="Times New Roman"/>
                <a:ea typeface="Times New Roman"/>
              </a:rPr>
              <a:t>indices of indigenous guinea fowls as affected by direct fed </a:t>
            </a:r>
            <a:r>
              <a:rPr lang="en-US" sz="2400" b="1" dirty="0" err="1">
                <a:latin typeface="Times New Roman"/>
                <a:ea typeface="Times New Roman"/>
              </a:rPr>
              <a:t>microbials</a:t>
            </a:r>
            <a:r>
              <a:rPr lang="en-US" sz="2400" b="1" dirty="0">
                <a:latin typeface="Times New Roman"/>
                <a:ea typeface="Times New Roman"/>
              </a:rPr>
              <a:t> and antibiotics application</a:t>
            </a:r>
            <a:br>
              <a:rPr lang="en-US" sz="2400" b="1" dirty="0">
                <a:latin typeface="Times New Roman"/>
                <a:ea typeface="Times New Roman"/>
              </a:rPr>
            </a:br>
            <a:endParaRPr lang="en-US" sz="24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387268"/>
              </p:ext>
            </p:extLst>
          </p:nvPr>
        </p:nvGraphicFramePr>
        <p:xfrm>
          <a:off x="457200" y="1371600"/>
          <a:ext cx="8229599" cy="4876800"/>
        </p:xfrm>
        <a:graphic>
          <a:graphicData uri="http://schemas.openxmlformats.org/drawingml/2006/table">
            <a:tbl>
              <a:tblPr firstRow="1" firstCol="1" bandRow="1"/>
              <a:tblGrid>
                <a:gridCol w="2565818"/>
                <a:gridCol w="967595"/>
                <a:gridCol w="769448"/>
                <a:gridCol w="1078533"/>
                <a:gridCol w="1078533"/>
                <a:gridCol w="769448"/>
                <a:gridCol w="1000224"/>
              </a:tblGrid>
              <a:tr h="177537">
                <a:tc rowSpan="2">
                  <a:txBody>
                    <a:bodyPr/>
                    <a:lstStyle/>
                    <a:p>
                      <a:pPr marL="0" marR="0" algn="just">
                        <a:spcBef>
                          <a:spcPts val="0"/>
                        </a:spcBef>
                        <a:spcAft>
                          <a:spcPts val="0"/>
                        </a:spcAft>
                      </a:pPr>
                      <a:r>
                        <a:rPr lang="en-US" sz="1600" dirty="0">
                          <a:effectLst/>
                          <a:latin typeface="Times New Roman"/>
                          <a:ea typeface="Times New Roman"/>
                        </a:rPr>
                        <a:t> </a:t>
                      </a:r>
                    </a:p>
                    <a:p>
                      <a:pPr marL="0" marR="0" algn="just">
                        <a:spcBef>
                          <a:spcPts val="0"/>
                        </a:spcBef>
                        <a:spcAft>
                          <a:spcPts val="0"/>
                        </a:spcAft>
                      </a:pPr>
                      <a:r>
                        <a:rPr lang="en-US" sz="1600" dirty="0">
                          <a:effectLst/>
                          <a:latin typeface="Times New Roman"/>
                          <a:ea typeface="Times New Roman"/>
                        </a:rPr>
                        <a:t>Parameter</a:t>
                      </a:r>
                    </a:p>
                  </a:txBody>
                  <a:tcPr marL="66577" marR="6657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a:spcBef>
                          <a:spcPts val="0"/>
                        </a:spcBef>
                        <a:spcAft>
                          <a:spcPts val="0"/>
                        </a:spcAft>
                      </a:pPr>
                      <a:r>
                        <a:rPr lang="en-US" sz="1200">
                          <a:effectLst/>
                          <a:latin typeface="Times New Roman"/>
                          <a:ea typeface="Times New Roman"/>
                        </a:rPr>
                        <a:t>Treatment</a:t>
                      </a:r>
                      <a:r>
                        <a:rPr lang="en-US" sz="1200" baseline="30000">
                          <a:effectLst/>
                          <a:latin typeface="Times New Roman"/>
                          <a:ea typeface="Times New Roman"/>
                        </a:rPr>
                        <a:t>a</a:t>
                      </a:r>
                      <a:endParaRPr lang="en-US" sz="1200">
                        <a:effectLst/>
                        <a:latin typeface="Times New Roman"/>
                        <a:ea typeface="Times New Roman"/>
                      </a:endParaRPr>
                    </a:p>
                  </a:txBody>
                  <a:tcPr marL="66577" marR="6657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algn="just">
                        <a:spcBef>
                          <a:spcPts val="0"/>
                        </a:spcBef>
                        <a:spcAft>
                          <a:spcPts val="0"/>
                        </a:spcAft>
                      </a:pPr>
                      <a:r>
                        <a:rPr lang="en-US" sz="1600">
                          <a:effectLst/>
                          <a:latin typeface="Times New Roman"/>
                          <a:ea typeface="Times New Roman"/>
                        </a:rPr>
                        <a:t> </a:t>
                      </a:r>
                    </a:p>
                    <a:p>
                      <a:pPr marL="0" marR="0" algn="just">
                        <a:spcBef>
                          <a:spcPts val="0"/>
                        </a:spcBef>
                        <a:spcAft>
                          <a:spcPts val="0"/>
                        </a:spcAft>
                      </a:pPr>
                      <a:r>
                        <a:rPr lang="en-US" sz="1600">
                          <a:effectLst/>
                          <a:latin typeface="Times New Roman"/>
                          <a:ea typeface="Times New Roman"/>
                        </a:rPr>
                        <a:t>SEM</a:t>
                      </a:r>
                      <a:r>
                        <a:rPr lang="en-US" sz="1600" baseline="30000">
                          <a:effectLst/>
                          <a:latin typeface="Times New Roman"/>
                          <a:ea typeface="Times New Roman"/>
                        </a:rPr>
                        <a:t>b</a:t>
                      </a:r>
                      <a:endParaRPr lang="en-US" sz="1600">
                        <a:effectLst/>
                        <a:latin typeface="Times New Roman"/>
                        <a:ea typeface="Times New Roman"/>
                      </a:endParaRPr>
                    </a:p>
                  </a:txBody>
                  <a:tcPr marL="66577" marR="6657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just">
                        <a:spcBef>
                          <a:spcPts val="0"/>
                        </a:spcBef>
                        <a:spcAft>
                          <a:spcPts val="0"/>
                        </a:spcAft>
                      </a:pPr>
                      <a:r>
                        <a:rPr lang="en-US" sz="1600">
                          <a:effectLst/>
                          <a:latin typeface="Times New Roman"/>
                          <a:ea typeface="Times New Roman"/>
                        </a:rPr>
                        <a:t> </a:t>
                      </a:r>
                    </a:p>
                    <a:p>
                      <a:pPr marL="0" marR="0" algn="just">
                        <a:spcBef>
                          <a:spcPts val="0"/>
                        </a:spcBef>
                        <a:spcAft>
                          <a:spcPts val="0"/>
                        </a:spcAft>
                      </a:pPr>
                      <a:r>
                        <a:rPr lang="en-US" sz="1600">
                          <a:effectLst/>
                          <a:latin typeface="Times New Roman"/>
                          <a:ea typeface="Times New Roman"/>
                        </a:rPr>
                        <a:t>P-Value</a:t>
                      </a:r>
                      <a:r>
                        <a:rPr lang="en-US" sz="1600" baseline="30000">
                          <a:effectLst/>
                          <a:latin typeface="Times New Roman"/>
                          <a:ea typeface="Times New Roman"/>
                        </a:rPr>
                        <a:t>c</a:t>
                      </a:r>
                      <a:endParaRPr lang="en-US" sz="1600">
                        <a:effectLst/>
                        <a:latin typeface="Times New Roman"/>
                        <a:ea typeface="Times New Roman"/>
                      </a:endParaRPr>
                    </a:p>
                  </a:txBody>
                  <a:tcPr marL="66577" marR="6657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537">
                <a:tc vMerge="1">
                  <a:txBody>
                    <a:bodyPr/>
                    <a:lstStyle/>
                    <a:p>
                      <a:endParaRPr lang="en-US"/>
                    </a:p>
                  </a:txBody>
                  <a:tcPr/>
                </a:tc>
                <a:tc>
                  <a:txBody>
                    <a:bodyPr/>
                    <a:lstStyle/>
                    <a:p>
                      <a:pPr marL="0" marR="0" algn="just">
                        <a:spcBef>
                          <a:spcPts val="0"/>
                        </a:spcBef>
                        <a:spcAft>
                          <a:spcPts val="0"/>
                        </a:spcAft>
                      </a:pPr>
                      <a:r>
                        <a:rPr lang="en-US" sz="1600">
                          <a:effectLst/>
                          <a:latin typeface="Times New Roman"/>
                          <a:ea typeface="Times New Roman"/>
                        </a:rPr>
                        <a:t>Control</a:t>
                      </a:r>
                    </a:p>
                  </a:txBody>
                  <a:tcPr marL="66577" marR="6657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effectLst/>
                          <a:latin typeface="Times New Roman"/>
                          <a:ea typeface="Times New Roman"/>
                        </a:rPr>
                        <a:t>Daily</a:t>
                      </a:r>
                    </a:p>
                  </a:txBody>
                  <a:tcPr marL="66577" marR="6657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effectLst/>
                          <a:latin typeface="Times New Roman"/>
                          <a:ea typeface="Times New Roman"/>
                        </a:rPr>
                        <a:t>3CDW</a:t>
                      </a:r>
                    </a:p>
                  </a:txBody>
                  <a:tcPr marL="66577" marR="6657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effectLst/>
                          <a:latin typeface="Times New Roman"/>
                          <a:ea typeface="Times New Roman"/>
                        </a:rPr>
                        <a:t>7DREOW</a:t>
                      </a:r>
                    </a:p>
                  </a:txBody>
                  <a:tcPr marL="66577" marR="6657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177537">
                <a:tc>
                  <a:txBody>
                    <a:bodyPr/>
                    <a:lstStyle/>
                    <a:p>
                      <a:pPr marL="0" marR="0" algn="just">
                        <a:spcBef>
                          <a:spcPts val="0"/>
                        </a:spcBef>
                        <a:spcAft>
                          <a:spcPts val="0"/>
                        </a:spcAft>
                      </a:pPr>
                      <a:r>
                        <a:rPr lang="en-US" sz="1600">
                          <a:effectLst/>
                          <a:latin typeface="Times New Roman"/>
                          <a:ea typeface="Times New Roman"/>
                        </a:rPr>
                        <a:t>White blood cells x10</a:t>
                      </a:r>
                      <a:r>
                        <a:rPr lang="en-US" sz="1600" baseline="30000">
                          <a:effectLst/>
                          <a:latin typeface="Times New Roman"/>
                          <a:ea typeface="Times New Roman"/>
                        </a:rPr>
                        <a:t>3</a:t>
                      </a:r>
                      <a:r>
                        <a:rPr lang="en-US" sz="1600">
                          <a:effectLst/>
                          <a:latin typeface="Times New Roman"/>
                          <a:ea typeface="Times New Roman"/>
                        </a:rPr>
                        <a:t>/µL</a:t>
                      </a:r>
                    </a:p>
                  </a:txBody>
                  <a:tcPr marL="66577" marR="66577"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195.6</a:t>
                      </a:r>
                      <a:endParaRPr lang="en-US" sz="1600">
                        <a:effectLst/>
                        <a:latin typeface="Times New Roman"/>
                        <a:ea typeface="Times New Roman"/>
                      </a:endParaRPr>
                    </a:p>
                  </a:txBody>
                  <a:tcPr marL="66577" marR="6657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235.2</a:t>
                      </a:r>
                      <a:endParaRPr lang="en-US" sz="1600">
                        <a:effectLst/>
                        <a:latin typeface="Times New Roman"/>
                        <a:ea typeface="Times New Roman"/>
                      </a:endParaRPr>
                    </a:p>
                  </a:txBody>
                  <a:tcPr marL="66577" marR="6657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288.2</a:t>
                      </a:r>
                      <a:endParaRPr lang="en-US" sz="1600">
                        <a:effectLst/>
                        <a:latin typeface="Times New Roman"/>
                        <a:ea typeface="Times New Roman"/>
                      </a:endParaRPr>
                    </a:p>
                  </a:txBody>
                  <a:tcPr marL="66577" marR="6657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191.5</a:t>
                      </a:r>
                      <a:endParaRPr lang="en-US" sz="1600">
                        <a:effectLst/>
                        <a:latin typeface="Times New Roman"/>
                        <a:ea typeface="Times New Roman"/>
                      </a:endParaRPr>
                    </a:p>
                  </a:txBody>
                  <a:tcPr marL="66577" marR="6657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70.77</a:t>
                      </a:r>
                      <a:endParaRPr lang="en-US" sz="1600">
                        <a:effectLst/>
                        <a:latin typeface="Times New Roman"/>
                        <a:ea typeface="Times New Roman"/>
                      </a:endParaRPr>
                    </a:p>
                  </a:txBody>
                  <a:tcPr marL="66577" marR="6657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0.755</a:t>
                      </a:r>
                      <a:endParaRPr lang="en-US" sz="1600">
                        <a:effectLst/>
                        <a:latin typeface="Times New Roman"/>
                        <a:ea typeface="Times New Roman"/>
                      </a:endParaRPr>
                    </a:p>
                  </a:txBody>
                  <a:tcPr marL="66577" marR="66577" marT="0" marB="0" anchor="b">
                    <a:lnL>
                      <a:noFill/>
                    </a:lnL>
                    <a:lnR>
                      <a:noFill/>
                    </a:lnR>
                    <a:lnT w="12700" cap="flat" cmpd="sng" algn="ctr">
                      <a:solidFill>
                        <a:srgbClr val="000000"/>
                      </a:solidFill>
                      <a:prstDash val="solid"/>
                      <a:round/>
                      <a:headEnd type="none" w="med" len="med"/>
                      <a:tailEnd type="none" w="med" len="med"/>
                    </a:lnT>
                    <a:lnB>
                      <a:noFill/>
                    </a:lnB>
                  </a:tcPr>
                </a:tc>
              </a:tr>
              <a:tr h="183702">
                <a:tc>
                  <a:txBody>
                    <a:bodyPr/>
                    <a:lstStyle/>
                    <a:p>
                      <a:pPr marL="0" marR="0" algn="just">
                        <a:spcBef>
                          <a:spcPts val="0"/>
                        </a:spcBef>
                        <a:spcAft>
                          <a:spcPts val="0"/>
                        </a:spcAft>
                      </a:pPr>
                      <a:r>
                        <a:rPr lang="en-US" sz="1600" dirty="0">
                          <a:effectLst/>
                          <a:latin typeface="Times New Roman"/>
                          <a:ea typeface="Times New Roman"/>
                        </a:rPr>
                        <a:t>Red blood cells x10</a:t>
                      </a:r>
                      <a:r>
                        <a:rPr lang="en-US" sz="1600" baseline="30000" dirty="0">
                          <a:effectLst/>
                          <a:latin typeface="Times New Roman"/>
                          <a:ea typeface="Times New Roman"/>
                        </a:rPr>
                        <a:t>6</a:t>
                      </a:r>
                      <a:r>
                        <a:rPr lang="en-US" sz="1600" dirty="0">
                          <a:effectLst/>
                          <a:latin typeface="Times New Roman"/>
                          <a:ea typeface="Times New Roman"/>
                        </a:rPr>
                        <a:t>/ µL </a:t>
                      </a:r>
                    </a:p>
                  </a:txBody>
                  <a:tcPr marL="66577" marR="66577"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2.6</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1.9</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2.3</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2.62</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0.26</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0.269</a:t>
                      </a:r>
                      <a:endParaRPr lang="en-US" sz="1600">
                        <a:effectLst/>
                        <a:latin typeface="Times New Roman"/>
                        <a:ea typeface="Times New Roman"/>
                      </a:endParaRPr>
                    </a:p>
                  </a:txBody>
                  <a:tcPr marL="66577" marR="66577" marT="0" marB="0" anchor="b">
                    <a:lnL>
                      <a:noFill/>
                    </a:lnL>
                    <a:lnR>
                      <a:noFill/>
                    </a:lnR>
                    <a:lnT>
                      <a:noFill/>
                    </a:lnT>
                    <a:lnB>
                      <a:noFill/>
                    </a:lnB>
                  </a:tcPr>
                </a:tc>
              </a:tr>
              <a:tr h="177537">
                <a:tc>
                  <a:txBody>
                    <a:bodyPr/>
                    <a:lstStyle/>
                    <a:p>
                      <a:pPr marL="0" marR="0" algn="just">
                        <a:spcBef>
                          <a:spcPts val="0"/>
                        </a:spcBef>
                        <a:spcAft>
                          <a:spcPts val="0"/>
                        </a:spcAft>
                      </a:pPr>
                      <a:r>
                        <a:rPr lang="en-US" sz="1600">
                          <a:effectLst/>
                          <a:latin typeface="Times New Roman"/>
                          <a:ea typeface="Times New Roman"/>
                        </a:rPr>
                        <a:t>Haemoglobin (g/dl)</a:t>
                      </a:r>
                    </a:p>
                  </a:txBody>
                  <a:tcPr marL="66577" marR="66577"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12.5</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10.8</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14.8</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15.8</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1.39</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0.118</a:t>
                      </a:r>
                      <a:endParaRPr lang="en-US" sz="1600">
                        <a:effectLst/>
                        <a:latin typeface="Times New Roman"/>
                        <a:ea typeface="Times New Roman"/>
                      </a:endParaRPr>
                    </a:p>
                  </a:txBody>
                  <a:tcPr marL="66577" marR="66577" marT="0" marB="0" anchor="b">
                    <a:lnL>
                      <a:noFill/>
                    </a:lnL>
                    <a:lnR>
                      <a:noFill/>
                    </a:lnR>
                    <a:lnT>
                      <a:noFill/>
                    </a:lnT>
                    <a:lnB>
                      <a:noFill/>
                    </a:lnB>
                  </a:tcPr>
                </a:tc>
              </a:tr>
              <a:tr h="183702">
                <a:tc>
                  <a:txBody>
                    <a:bodyPr/>
                    <a:lstStyle/>
                    <a:p>
                      <a:pPr marL="0" marR="0" algn="just">
                        <a:spcBef>
                          <a:spcPts val="0"/>
                        </a:spcBef>
                        <a:spcAft>
                          <a:spcPts val="0"/>
                        </a:spcAft>
                      </a:pPr>
                      <a:r>
                        <a:rPr lang="en-US" sz="1600" dirty="0">
                          <a:effectLst/>
                          <a:latin typeface="Times New Roman"/>
                          <a:ea typeface="Times New Roman"/>
                        </a:rPr>
                        <a:t>Hematocrit (%)</a:t>
                      </a:r>
                    </a:p>
                  </a:txBody>
                  <a:tcPr marL="66577" marR="66577"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34.1</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30.1</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38.3</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42.2</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4.40</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0.316</a:t>
                      </a:r>
                      <a:endParaRPr lang="en-US" sz="1600">
                        <a:effectLst/>
                        <a:latin typeface="Times New Roman"/>
                        <a:ea typeface="Times New Roman"/>
                      </a:endParaRPr>
                    </a:p>
                  </a:txBody>
                  <a:tcPr marL="66577" marR="66577" marT="0" marB="0" anchor="b">
                    <a:lnL>
                      <a:noFill/>
                    </a:lnL>
                    <a:lnR>
                      <a:noFill/>
                    </a:lnR>
                    <a:lnT>
                      <a:noFill/>
                    </a:lnT>
                    <a:lnB>
                      <a:noFill/>
                    </a:lnB>
                  </a:tcPr>
                </a:tc>
              </a:tr>
              <a:tr h="177537">
                <a:tc>
                  <a:txBody>
                    <a:bodyPr/>
                    <a:lstStyle/>
                    <a:p>
                      <a:pPr marL="0" marR="0" algn="just">
                        <a:spcBef>
                          <a:spcPts val="0"/>
                        </a:spcBef>
                        <a:spcAft>
                          <a:spcPts val="0"/>
                        </a:spcAft>
                      </a:pPr>
                      <a:r>
                        <a:rPr lang="en-US" sz="1600">
                          <a:effectLst/>
                          <a:latin typeface="Times New Roman"/>
                          <a:ea typeface="Times New Roman"/>
                        </a:rPr>
                        <a:t>Mean Cell volume (fL)</a:t>
                      </a:r>
                    </a:p>
                  </a:txBody>
                  <a:tcPr marL="66577" marR="66577"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142.1</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158.8</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164.4</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162.4</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8.49</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0.304</a:t>
                      </a:r>
                      <a:endParaRPr lang="en-US" sz="1600">
                        <a:effectLst/>
                        <a:latin typeface="Times New Roman"/>
                        <a:ea typeface="Times New Roman"/>
                      </a:endParaRPr>
                    </a:p>
                  </a:txBody>
                  <a:tcPr marL="66577" marR="66577" marT="0" marB="0" anchor="b">
                    <a:lnL>
                      <a:noFill/>
                    </a:lnL>
                    <a:lnR>
                      <a:noFill/>
                    </a:lnR>
                    <a:lnT>
                      <a:noFill/>
                    </a:lnT>
                    <a:lnB>
                      <a:noFill/>
                    </a:lnB>
                  </a:tcPr>
                </a:tc>
              </a:tr>
              <a:tr h="183702">
                <a:tc>
                  <a:txBody>
                    <a:bodyPr/>
                    <a:lstStyle/>
                    <a:p>
                      <a:pPr marL="0" marR="0" algn="just">
                        <a:spcBef>
                          <a:spcPts val="0"/>
                        </a:spcBef>
                        <a:spcAft>
                          <a:spcPts val="0"/>
                        </a:spcAft>
                      </a:pPr>
                      <a:r>
                        <a:rPr lang="en-US" sz="1600">
                          <a:solidFill>
                            <a:srgbClr val="000000"/>
                          </a:solidFill>
                          <a:effectLst/>
                          <a:latin typeface="Times New Roman"/>
                          <a:ea typeface="Times New Roman"/>
                        </a:rPr>
                        <a:t>Mean Cell Haemoglobin (pg)</a:t>
                      </a:r>
                      <a:endParaRPr lang="en-US" sz="1600">
                        <a:solidFill>
                          <a:srgbClr val="000000"/>
                        </a:solidFill>
                        <a:effectLst/>
                        <a:latin typeface="Arial"/>
                        <a:ea typeface="Times New Roman"/>
                      </a:endParaRPr>
                    </a:p>
                  </a:txBody>
                  <a:tcPr marL="66577" marR="66577"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52.1</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58.6</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63.8</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61.4</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4.87</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0.413</a:t>
                      </a:r>
                      <a:endParaRPr lang="en-US" sz="1600">
                        <a:effectLst/>
                        <a:latin typeface="Times New Roman"/>
                        <a:ea typeface="Times New Roman"/>
                      </a:endParaRPr>
                    </a:p>
                  </a:txBody>
                  <a:tcPr marL="66577" marR="66577" marT="0" marB="0" anchor="b">
                    <a:lnL>
                      <a:noFill/>
                    </a:lnL>
                    <a:lnR>
                      <a:noFill/>
                    </a:lnR>
                    <a:lnT>
                      <a:noFill/>
                    </a:lnT>
                    <a:lnB>
                      <a:noFill/>
                    </a:lnB>
                  </a:tcPr>
                </a:tc>
              </a:tr>
              <a:tr h="183702">
                <a:tc>
                  <a:txBody>
                    <a:bodyPr/>
                    <a:lstStyle/>
                    <a:p>
                      <a:pPr marL="0" marR="0" algn="just">
                        <a:spcBef>
                          <a:spcPts val="0"/>
                        </a:spcBef>
                        <a:spcAft>
                          <a:spcPts val="0"/>
                        </a:spcAft>
                      </a:pPr>
                      <a:r>
                        <a:rPr lang="en-US" sz="1600">
                          <a:effectLst/>
                          <a:latin typeface="Times New Roman"/>
                          <a:ea typeface="Times New Roman"/>
                        </a:rPr>
                        <a:t>MCHC g/dL</a:t>
                      </a:r>
                    </a:p>
                  </a:txBody>
                  <a:tcPr marL="66577" marR="66577" marT="0" marB="0">
                    <a:lnL>
                      <a:noFill/>
                    </a:lnL>
                    <a:lnR>
                      <a:noFill/>
                    </a:lnR>
                    <a:lnT>
                      <a:noFill/>
                    </a:lnT>
                    <a:lnB>
                      <a:noFill/>
                    </a:lnB>
                  </a:tcPr>
                </a:tc>
                <a:tc>
                  <a:txBody>
                    <a:bodyPr/>
                    <a:lstStyle/>
                    <a:p>
                      <a:pPr marL="0" marR="0" algn="just">
                        <a:spcBef>
                          <a:spcPts val="0"/>
                        </a:spcBef>
                        <a:spcAft>
                          <a:spcPts val="0"/>
                        </a:spcAft>
                      </a:pPr>
                      <a:r>
                        <a:rPr lang="en-US" sz="1600" dirty="0">
                          <a:solidFill>
                            <a:srgbClr val="000000"/>
                          </a:solidFill>
                          <a:effectLst/>
                          <a:latin typeface="Times New Roman"/>
                          <a:ea typeface="Times New Roman"/>
                        </a:rPr>
                        <a:t>36.5</a:t>
                      </a:r>
                      <a:endParaRPr lang="en-US" sz="1600" dirty="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36.7</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38.6</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37.7</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1.69</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0.791</a:t>
                      </a:r>
                      <a:endParaRPr lang="en-US" sz="1600">
                        <a:effectLst/>
                        <a:latin typeface="Times New Roman"/>
                        <a:ea typeface="Times New Roman"/>
                      </a:endParaRPr>
                    </a:p>
                  </a:txBody>
                  <a:tcPr marL="66577" marR="66577" marT="0" marB="0" anchor="b">
                    <a:lnL>
                      <a:noFill/>
                    </a:lnL>
                    <a:lnR>
                      <a:noFill/>
                    </a:lnR>
                    <a:lnT>
                      <a:noFill/>
                    </a:lnT>
                    <a:lnB>
                      <a:noFill/>
                    </a:lnB>
                  </a:tcPr>
                </a:tc>
              </a:tr>
              <a:tr h="177537">
                <a:tc>
                  <a:txBody>
                    <a:bodyPr/>
                    <a:lstStyle/>
                    <a:p>
                      <a:pPr marL="0" marR="0" algn="just">
                        <a:spcBef>
                          <a:spcPts val="0"/>
                        </a:spcBef>
                        <a:spcAft>
                          <a:spcPts val="0"/>
                        </a:spcAft>
                      </a:pPr>
                      <a:r>
                        <a:rPr lang="en-US" sz="1600">
                          <a:effectLst/>
                          <a:latin typeface="Times New Roman"/>
                          <a:ea typeface="Times New Roman"/>
                        </a:rPr>
                        <a:t>Platlets x10</a:t>
                      </a:r>
                      <a:r>
                        <a:rPr lang="en-US" sz="1600" baseline="30000">
                          <a:effectLst/>
                          <a:latin typeface="Times New Roman"/>
                          <a:ea typeface="Times New Roman"/>
                        </a:rPr>
                        <a:t>3</a:t>
                      </a:r>
                      <a:r>
                        <a:rPr lang="en-US" sz="1600">
                          <a:effectLst/>
                          <a:latin typeface="Times New Roman"/>
                          <a:ea typeface="Times New Roman"/>
                        </a:rPr>
                        <a:t>/µL</a:t>
                      </a:r>
                    </a:p>
                  </a:txBody>
                  <a:tcPr marL="66577" marR="66577"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15.0</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17.0</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4.8</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4.5</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5.20</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0.275</a:t>
                      </a:r>
                      <a:endParaRPr lang="en-US" sz="1600">
                        <a:effectLst/>
                        <a:latin typeface="Times New Roman"/>
                        <a:ea typeface="Times New Roman"/>
                      </a:endParaRPr>
                    </a:p>
                  </a:txBody>
                  <a:tcPr marL="66577" marR="66577" marT="0" marB="0" anchor="b">
                    <a:lnL>
                      <a:noFill/>
                    </a:lnL>
                    <a:lnR>
                      <a:noFill/>
                    </a:lnR>
                    <a:lnT>
                      <a:noFill/>
                    </a:lnT>
                    <a:lnB>
                      <a:noFill/>
                    </a:lnB>
                  </a:tcPr>
                </a:tc>
              </a:tr>
              <a:tr h="183702">
                <a:tc>
                  <a:txBody>
                    <a:bodyPr/>
                    <a:lstStyle/>
                    <a:p>
                      <a:pPr marL="0" marR="0" algn="just">
                        <a:spcBef>
                          <a:spcPts val="0"/>
                        </a:spcBef>
                        <a:spcAft>
                          <a:spcPts val="0"/>
                        </a:spcAft>
                      </a:pPr>
                      <a:r>
                        <a:rPr lang="en-US" sz="1600">
                          <a:effectLst/>
                          <a:latin typeface="Times New Roman"/>
                          <a:ea typeface="Times New Roman"/>
                        </a:rPr>
                        <a:t>Lymphocytes %</a:t>
                      </a:r>
                    </a:p>
                  </a:txBody>
                  <a:tcPr marL="66577" marR="66577"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32.1</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48.7</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32.5</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32.5</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24.36</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0.950</a:t>
                      </a:r>
                      <a:endParaRPr lang="en-US" sz="1600">
                        <a:effectLst/>
                        <a:latin typeface="Times New Roman"/>
                        <a:ea typeface="Times New Roman"/>
                      </a:endParaRPr>
                    </a:p>
                  </a:txBody>
                  <a:tcPr marL="66577" marR="66577" marT="0" marB="0" anchor="b">
                    <a:lnL>
                      <a:noFill/>
                    </a:lnL>
                    <a:lnR>
                      <a:noFill/>
                    </a:lnR>
                    <a:lnT>
                      <a:noFill/>
                    </a:lnT>
                    <a:lnB>
                      <a:noFill/>
                    </a:lnB>
                  </a:tcPr>
                </a:tc>
              </a:tr>
              <a:tr h="177537">
                <a:tc>
                  <a:txBody>
                    <a:bodyPr/>
                    <a:lstStyle/>
                    <a:p>
                      <a:pPr marL="0" marR="0" algn="just">
                        <a:spcBef>
                          <a:spcPts val="0"/>
                        </a:spcBef>
                        <a:spcAft>
                          <a:spcPts val="0"/>
                        </a:spcAft>
                      </a:pPr>
                      <a:r>
                        <a:rPr lang="en-US" sz="1600">
                          <a:effectLst/>
                          <a:latin typeface="Times New Roman"/>
                          <a:ea typeface="Times New Roman"/>
                        </a:rPr>
                        <a:t>Mixed cells %</a:t>
                      </a:r>
                    </a:p>
                  </a:txBody>
                  <a:tcPr marL="66577" marR="66577"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7.5</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5.0</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6.4</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6.4</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2.13</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0.877</a:t>
                      </a:r>
                      <a:endParaRPr lang="en-US" sz="1600">
                        <a:effectLst/>
                        <a:latin typeface="Times New Roman"/>
                        <a:ea typeface="Times New Roman"/>
                      </a:endParaRPr>
                    </a:p>
                  </a:txBody>
                  <a:tcPr marL="66577" marR="66577" marT="0" marB="0" anchor="b">
                    <a:lnL>
                      <a:noFill/>
                    </a:lnL>
                    <a:lnR>
                      <a:noFill/>
                    </a:lnR>
                    <a:lnT>
                      <a:noFill/>
                    </a:lnT>
                    <a:lnB>
                      <a:noFill/>
                    </a:lnB>
                  </a:tcPr>
                </a:tc>
              </a:tr>
              <a:tr h="183702">
                <a:tc>
                  <a:txBody>
                    <a:bodyPr/>
                    <a:lstStyle/>
                    <a:p>
                      <a:pPr marL="0" marR="0" algn="just">
                        <a:spcBef>
                          <a:spcPts val="0"/>
                        </a:spcBef>
                        <a:spcAft>
                          <a:spcPts val="0"/>
                        </a:spcAft>
                      </a:pPr>
                      <a:r>
                        <a:rPr lang="en-US" sz="1600">
                          <a:effectLst/>
                          <a:latin typeface="Times New Roman"/>
                          <a:ea typeface="Times New Roman"/>
                        </a:rPr>
                        <a:t>Neutrophylls %</a:t>
                      </a:r>
                    </a:p>
                  </a:txBody>
                  <a:tcPr marL="66577" marR="66577"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60.4</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46.3</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dirty="0">
                          <a:solidFill>
                            <a:srgbClr val="000000"/>
                          </a:solidFill>
                          <a:effectLst/>
                          <a:latin typeface="Times New Roman"/>
                          <a:ea typeface="Times New Roman"/>
                        </a:rPr>
                        <a:t>61.2</a:t>
                      </a:r>
                      <a:endParaRPr lang="en-US" sz="1600" dirty="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61.1</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22.36</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0.954</a:t>
                      </a:r>
                      <a:endParaRPr lang="en-US" sz="1600">
                        <a:effectLst/>
                        <a:latin typeface="Times New Roman"/>
                        <a:ea typeface="Times New Roman"/>
                      </a:endParaRPr>
                    </a:p>
                  </a:txBody>
                  <a:tcPr marL="66577" marR="66577" marT="0" marB="0" anchor="b">
                    <a:lnL>
                      <a:noFill/>
                    </a:lnL>
                    <a:lnR>
                      <a:noFill/>
                    </a:lnR>
                    <a:lnT>
                      <a:noFill/>
                    </a:lnT>
                    <a:lnB>
                      <a:noFill/>
                    </a:lnB>
                  </a:tcPr>
                </a:tc>
              </a:tr>
              <a:tr h="183702">
                <a:tc>
                  <a:txBody>
                    <a:bodyPr/>
                    <a:lstStyle/>
                    <a:p>
                      <a:pPr marL="0" marR="0" algn="just">
                        <a:spcBef>
                          <a:spcPts val="0"/>
                        </a:spcBef>
                        <a:spcAft>
                          <a:spcPts val="0"/>
                        </a:spcAft>
                      </a:pPr>
                      <a:r>
                        <a:rPr lang="en-US" sz="1600">
                          <a:effectLst/>
                          <a:latin typeface="Times New Roman"/>
                          <a:ea typeface="Times New Roman"/>
                        </a:rPr>
                        <a:t>Lymphocyte number x10</a:t>
                      </a:r>
                      <a:r>
                        <a:rPr lang="en-US" sz="1600" baseline="30000">
                          <a:effectLst/>
                          <a:latin typeface="Times New Roman"/>
                          <a:ea typeface="Times New Roman"/>
                        </a:rPr>
                        <a:t>3</a:t>
                      </a:r>
                      <a:r>
                        <a:rPr lang="en-US" sz="1600">
                          <a:effectLst/>
                          <a:latin typeface="Times New Roman"/>
                          <a:ea typeface="Times New Roman"/>
                        </a:rPr>
                        <a:t>/µL</a:t>
                      </a:r>
                    </a:p>
                  </a:txBody>
                  <a:tcPr marL="66577" marR="66577"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32.1</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48.7</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32.5</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32.5</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24.36</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0.950</a:t>
                      </a:r>
                      <a:endParaRPr lang="en-US" sz="1600">
                        <a:effectLst/>
                        <a:latin typeface="Times New Roman"/>
                        <a:ea typeface="Times New Roman"/>
                      </a:endParaRPr>
                    </a:p>
                  </a:txBody>
                  <a:tcPr marL="66577" marR="66577" marT="0" marB="0" anchor="b">
                    <a:lnL>
                      <a:noFill/>
                    </a:lnL>
                    <a:lnR>
                      <a:noFill/>
                    </a:lnR>
                    <a:lnT>
                      <a:noFill/>
                    </a:lnT>
                    <a:lnB>
                      <a:noFill/>
                    </a:lnB>
                  </a:tcPr>
                </a:tc>
              </a:tr>
              <a:tr h="177537">
                <a:tc>
                  <a:txBody>
                    <a:bodyPr/>
                    <a:lstStyle/>
                    <a:p>
                      <a:pPr marL="0" marR="0" algn="just">
                        <a:spcBef>
                          <a:spcPts val="0"/>
                        </a:spcBef>
                        <a:spcAft>
                          <a:spcPts val="0"/>
                        </a:spcAft>
                      </a:pPr>
                      <a:r>
                        <a:rPr lang="en-US" sz="1600">
                          <a:effectLst/>
                          <a:latin typeface="Times New Roman"/>
                          <a:ea typeface="Times New Roman"/>
                        </a:rPr>
                        <a:t>Mixed cells number x10</a:t>
                      </a:r>
                      <a:r>
                        <a:rPr lang="en-US" sz="1600" baseline="30000">
                          <a:effectLst/>
                          <a:latin typeface="Times New Roman"/>
                          <a:ea typeface="Times New Roman"/>
                        </a:rPr>
                        <a:t>3</a:t>
                      </a:r>
                      <a:r>
                        <a:rPr lang="en-US" sz="1600">
                          <a:effectLst/>
                          <a:latin typeface="Times New Roman"/>
                          <a:ea typeface="Times New Roman"/>
                        </a:rPr>
                        <a:t>/µL</a:t>
                      </a:r>
                    </a:p>
                  </a:txBody>
                  <a:tcPr marL="66577" marR="66577"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7.5</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5.0</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6.4</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6.4</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2.13</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0.877</a:t>
                      </a:r>
                      <a:endParaRPr lang="en-US" sz="1600">
                        <a:effectLst/>
                        <a:latin typeface="Times New Roman"/>
                        <a:ea typeface="Times New Roman"/>
                      </a:endParaRPr>
                    </a:p>
                  </a:txBody>
                  <a:tcPr marL="66577" marR="66577" marT="0" marB="0" anchor="b">
                    <a:lnL>
                      <a:noFill/>
                    </a:lnL>
                    <a:lnR>
                      <a:noFill/>
                    </a:lnR>
                    <a:lnT>
                      <a:noFill/>
                    </a:lnT>
                    <a:lnB>
                      <a:noFill/>
                    </a:lnB>
                  </a:tcPr>
                </a:tc>
              </a:tr>
              <a:tr h="183702">
                <a:tc>
                  <a:txBody>
                    <a:bodyPr/>
                    <a:lstStyle/>
                    <a:p>
                      <a:pPr marL="0" marR="0" algn="just">
                        <a:spcBef>
                          <a:spcPts val="0"/>
                        </a:spcBef>
                        <a:spcAft>
                          <a:spcPts val="0"/>
                        </a:spcAft>
                      </a:pPr>
                      <a:r>
                        <a:rPr lang="en-US" sz="1600">
                          <a:effectLst/>
                          <a:latin typeface="Times New Roman"/>
                          <a:ea typeface="Times New Roman"/>
                        </a:rPr>
                        <a:t>Neutrophyls number x10</a:t>
                      </a:r>
                      <a:r>
                        <a:rPr lang="en-US" sz="1600" baseline="30000">
                          <a:effectLst/>
                          <a:latin typeface="Times New Roman"/>
                          <a:ea typeface="Times New Roman"/>
                        </a:rPr>
                        <a:t>3</a:t>
                      </a:r>
                      <a:r>
                        <a:rPr lang="en-US" sz="1600">
                          <a:effectLst/>
                          <a:latin typeface="Times New Roman"/>
                          <a:ea typeface="Times New Roman"/>
                        </a:rPr>
                        <a:t>/µL</a:t>
                      </a:r>
                    </a:p>
                  </a:txBody>
                  <a:tcPr marL="66577" marR="66577"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60.4</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46.3</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61.2</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61.1</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22.36</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0.954</a:t>
                      </a:r>
                      <a:endParaRPr lang="en-US" sz="1600">
                        <a:effectLst/>
                        <a:latin typeface="Times New Roman"/>
                        <a:ea typeface="Times New Roman"/>
                      </a:endParaRPr>
                    </a:p>
                  </a:txBody>
                  <a:tcPr marL="66577" marR="66577" marT="0" marB="0" anchor="b">
                    <a:lnL>
                      <a:noFill/>
                    </a:lnL>
                    <a:lnR>
                      <a:noFill/>
                    </a:lnR>
                    <a:lnT>
                      <a:noFill/>
                    </a:lnT>
                    <a:lnB>
                      <a:noFill/>
                    </a:lnB>
                  </a:tcPr>
                </a:tc>
              </a:tr>
              <a:tr h="177537">
                <a:tc>
                  <a:txBody>
                    <a:bodyPr/>
                    <a:lstStyle/>
                    <a:p>
                      <a:pPr marL="0" marR="0" algn="just">
                        <a:spcBef>
                          <a:spcPts val="0"/>
                        </a:spcBef>
                        <a:spcAft>
                          <a:spcPts val="0"/>
                        </a:spcAft>
                      </a:pPr>
                      <a:r>
                        <a:rPr lang="en-US" sz="1600">
                          <a:effectLst/>
                          <a:latin typeface="Times New Roman"/>
                          <a:ea typeface="Times New Roman"/>
                        </a:rPr>
                        <a:t>RDW_CVRU (%)</a:t>
                      </a:r>
                    </a:p>
                  </a:txBody>
                  <a:tcPr marL="66577" marR="66577"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15.8</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15.9</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14.6</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14.3</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1.71</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0.869</a:t>
                      </a:r>
                      <a:endParaRPr lang="en-US" sz="1600">
                        <a:effectLst/>
                        <a:latin typeface="Times New Roman"/>
                        <a:ea typeface="Times New Roman"/>
                      </a:endParaRPr>
                    </a:p>
                  </a:txBody>
                  <a:tcPr marL="66577" marR="66577" marT="0" marB="0" anchor="b">
                    <a:lnL>
                      <a:noFill/>
                    </a:lnL>
                    <a:lnR>
                      <a:noFill/>
                    </a:lnR>
                    <a:lnT>
                      <a:noFill/>
                    </a:lnT>
                    <a:lnB>
                      <a:noFill/>
                    </a:lnB>
                  </a:tcPr>
                </a:tc>
              </a:tr>
              <a:tr h="183702">
                <a:tc>
                  <a:txBody>
                    <a:bodyPr/>
                    <a:lstStyle/>
                    <a:p>
                      <a:pPr marL="0" marR="0" algn="just">
                        <a:spcBef>
                          <a:spcPts val="0"/>
                        </a:spcBef>
                        <a:spcAft>
                          <a:spcPts val="0"/>
                        </a:spcAft>
                      </a:pPr>
                      <a:r>
                        <a:rPr lang="en-US" sz="1600">
                          <a:effectLst/>
                          <a:latin typeface="Times New Roman"/>
                          <a:ea typeface="Times New Roman"/>
                        </a:rPr>
                        <a:t>PDW (fL)</a:t>
                      </a:r>
                    </a:p>
                  </a:txBody>
                  <a:tcPr marL="66577" marR="66577"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2.8</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3.5</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1.3</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0.8</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dirty="0">
                          <a:solidFill>
                            <a:srgbClr val="000000"/>
                          </a:solidFill>
                          <a:effectLst/>
                          <a:latin typeface="Times New Roman"/>
                          <a:ea typeface="Times New Roman"/>
                        </a:rPr>
                        <a:t>1.29</a:t>
                      </a:r>
                      <a:endParaRPr lang="en-US" sz="1600" dirty="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0.444</a:t>
                      </a:r>
                      <a:endParaRPr lang="en-US" sz="1600">
                        <a:effectLst/>
                        <a:latin typeface="Times New Roman"/>
                        <a:ea typeface="Times New Roman"/>
                      </a:endParaRPr>
                    </a:p>
                  </a:txBody>
                  <a:tcPr marL="66577" marR="66577" marT="0" marB="0" anchor="b">
                    <a:lnL>
                      <a:noFill/>
                    </a:lnL>
                    <a:lnR>
                      <a:noFill/>
                    </a:lnR>
                    <a:lnT>
                      <a:noFill/>
                    </a:lnT>
                    <a:lnB>
                      <a:noFill/>
                    </a:lnB>
                  </a:tcPr>
                </a:tc>
              </a:tr>
              <a:tr h="183702">
                <a:tc>
                  <a:txBody>
                    <a:bodyPr/>
                    <a:lstStyle/>
                    <a:p>
                      <a:pPr marL="0" marR="0" algn="just">
                        <a:spcBef>
                          <a:spcPts val="0"/>
                        </a:spcBef>
                        <a:spcAft>
                          <a:spcPts val="0"/>
                        </a:spcAft>
                      </a:pPr>
                      <a:r>
                        <a:rPr lang="en-US" sz="1600">
                          <a:effectLst/>
                          <a:latin typeface="Times New Roman"/>
                          <a:ea typeface="Times New Roman"/>
                        </a:rPr>
                        <a:t>MPV fL</a:t>
                      </a:r>
                    </a:p>
                  </a:txBody>
                  <a:tcPr marL="66577" marR="66577"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9.8</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10.1</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10.6</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10.0</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0.42</a:t>
                      </a:r>
                      <a:endParaRPr lang="en-US" sz="1600">
                        <a:effectLst/>
                        <a:latin typeface="Times New Roman"/>
                        <a:ea typeface="Times New Roman"/>
                      </a:endParaRPr>
                    </a:p>
                  </a:txBody>
                  <a:tcPr marL="66577" marR="66577"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0.534</a:t>
                      </a:r>
                      <a:endParaRPr lang="en-US" sz="1600">
                        <a:effectLst/>
                        <a:latin typeface="Times New Roman"/>
                        <a:ea typeface="Times New Roman"/>
                      </a:endParaRPr>
                    </a:p>
                  </a:txBody>
                  <a:tcPr marL="66577" marR="66577" marT="0" marB="0" anchor="b">
                    <a:lnL>
                      <a:noFill/>
                    </a:lnL>
                    <a:lnR>
                      <a:noFill/>
                    </a:lnR>
                    <a:lnT>
                      <a:noFill/>
                    </a:lnT>
                    <a:lnB>
                      <a:noFill/>
                    </a:lnB>
                  </a:tcPr>
                </a:tc>
              </a:tr>
              <a:tr h="183702">
                <a:tc>
                  <a:txBody>
                    <a:bodyPr/>
                    <a:lstStyle/>
                    <a:p>
                      <a:pPr marL="0" marR="0" algn="just">
                        <a:spcBef>
                          <a:spcPts val="0"/>
                        </a:spcBef>
                        <a:spcAft>
                          <a:spcPts val="0"/>
                        </a:spcAft>
                      </a:pPr>
                      <a:r>
                        <a:rPr lang="en-US" sz="1600">
                          <a:effectLst/>
                          <a:latin typeface="Times New Roman"/>
                          <a:ea typeface="Times New Roman"/>
                        </a:rPr>
                        <a:t>P_LCR (%)</a:t>
                      </a:r>
                    </a:p>
                  </a:txBody>
                  <a:tcPr marL="66577" marR="66577"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26.3</a:t>
                      </a:r>
                      <a:endParaRPr lang="en-US" sz="1600">
                        <a:effectLst/>
                        <a:latin typeface="Times New Roman"/>
                        <a:ea typeface="Times New Roman"/>
                      </a:endParaRPr>
                    </a:p>
                  </a:txBody>
                  <a:tcPr marL="66577" marR="6657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31.3</a:t>
                      </a:r>
                      <a:endParaRPr lang="en-US" sz="1600">
                        <a:effectLst/>
                        <a:latin typeface="Times New Roman"/>
                        <a:ea typeface="Times New Roman"/>
                      </a:endParaRPr>
                    </a:p>
                  </a:txBody>
                  <a:tcPr marL="66577" marR="6657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32.9</a:t>
                      </a:r>
                      <a:endParaRPr lang="en-US" sz="1600">
                        <a:effectLst/>
                        <a:latin typeface="Times New Roman"/>
                        <a:ea typeface="Times New Roman"/>
                      </a:endParaRPr>
                    </a:p>
                  </a:txBody>
                  <a:tcPr marL="66577" marR="6657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30.2</a:t>
                      </a:r>
                      <a:endParaRPr lang="en-US" sz="1600">
                        <a:effectLst/>
                        <a:latin typeface="Times New Roman"/>
                        <a:ea typeface="Times New Roman"/>
                      </a:endParaRPr>
                    </a:p>
                  </a:txBody>
                  <a:tcPr marL="66577" marR="6657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3.06</a:t>
                      </a:r>
                      <a:endParaRPr lang="en-US" sz="1600">
                        <a:effectLst/>
                        <a:latin typeface="Times New Roman"/>
                        <a:ea typeface="Times New Roman"/>
                      </a:endParaRPr>
                    </a:p>
                  </a:txBody>
                  <a:tcPr marL="66577" marR="6657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dirty="0">
                          <a:solidFill>
                            <a:srgbClr val="000000"/>
                          </a:solidFill>
                          <a:effectLst/>
                          <a:latin typeface="Times New Roman"/>
                          <a:ea typeface="Times New Roman"/>
                        </a:rPr>
                        <a:t>0.513</a:t>
                      </a:r>
                      <a:endParaRPr lang="en-US" sz="1600" dirty="0">
                        <a:effectLst/>
                        <a:latin typeface="Times New Roman"/>
                        <a:ea typeface="Times New Roman"/>
                      </a:endParaRPr>
                    </a:p>
                  </a:txBody>
                  <a:tcPr marL="66577" marR="66577"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691495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latin typeface="Times New Roman"/>
                <a:ea typeface="Times New Roman"/>
              </a:rPr>
              <a:t>Table 5: Serum </a:t>
            </a:r>
            <a:r>
              <a:rPr lang="en-US" sz="2800" b="1" dirty="0">
                <a:latin typeface="Times New Roman"/>
                <a:ea typeface="Times New Roman"/>
              </a:rPr>
              <a:t>biochemical indices of indigenous guinea fowls</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12751401"/>
              </p:ext>
            </p:extLst>
          </p:nvPr>
        </p:nvGraphicFramePr>
        <p:xfrm>
          <a:off x="685802" y="1524000"/>
          <a:ext cx="7848599" cy="3526280"/>
        </p:xfrm>
        <a:graphic>
          <a:graphicData uri="http://schemas.openxmlformats.org/drawingml/2006/table">
            <a:tbl>
              <a:tblPr firstRow="1" firstCol="1" bandRow="1"/>
              <a:tblGrid>
                <a:gridCol w="2702089"/>
                <a:gridCol w="768247"/>
                <a:gridCol w="768247"/>
                <a:gridCol w="977769"/>
                <a:gridCol w="977769"/>
                <a:gridCol w="768247"/>
                <a:gridCol w="886231"/>
              </a:tblGrid>
              <a:tr h="296968">
                <a:tc rowSpan="2">
                  <a:txBody>
                    <a:bodyPr/>
                    <a:lstStyle/>
                    <a:p>
                      <a:pPr marL="0" marR="0" algn="just">
                        <a:spcBef>
                          <a:spcPts val="0"/>
                        </a:spcBef>
                        <a:spcAft>
                          <a:spcPts val="0"/>
                        </a:spcAft>
                      </a:pPr>
                      <a:r>
                        <a:rPr lang="en-US" sz="1600" dirty="0">
                          <a:effectLst/>
                          <a:latin typeface="Times New Roman"/>
                          <a:ea typeface="Times New Roman"/>
                        </a:rPr>
                        <a:t> </a:t>
                      </a:r>
                    </a:p>
                    <a:p>
                      <a:pPr marL="0" marR="0" algn="just">
                        <a:spcBef>
                          <a:spcPts val="0"/>
                        </a:spcBef>
                        <a:spcAft>
                          <a:spcPts val="0"/>
                        </a:spcAft>
                      </a:pPr>
                      <a:r>
                        <a:rPr lang="en-US" sz="1600" dirty="0" err="1">
                          <a:effectLst/>
                          <a:latin typeface="Times New Roman"/>
                          <a:ea typeface="Times New Roman"/>
                        </a:rPr>
                        <a:t>Parameter</a:t>
                      </a:r>
                      <a:r>
                        <a:rPr lang="en-US" sz="1600" baseline="30000" dirty="0" err="1">
                          <a:effectLst/>
                          <a:latin typeface="Times New Roman"/>
                          <a:ea typeface="Times New Roman"/>
                        </a:rPr>
                        <a:t>e</a:t>
                      </a:r>
                      <a:endParaRPr lang="en-US" sz="1600" dirty="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a:spcBef>
                          <a:spcPts val="0"/>
                        </a:spcBef>
                        <a:spcAft>
                          <a:spcPts val="0"/>
                        </a:spcAft>
                      </a:pPr>
                      <a:r>
                        <a:rPr lang="en-US" sz="1600" dirty="0" smtClean="0">
                          <a:effectLst/>
                          <a:latin typeface="Times New Roman"/>
                          <a:ea typeface="Times New Roman"/>
                        </a:rPr>
                        <a:t>Treatment</a:t>
                      </a:r>
                      <a:endParaRPr lang="en-US" sz="1600" dirty="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algn="just">
                        <a:spcBef>
                          <a:spcPts val="0"/>
                        </a:spcBef>
                        <a:spcAft>
                          <a:spcPts val="0"/>
                        </a:spcAft>
                      </a:pPr>
                      <a:r>
                        <a:rPr lang="en-US" sz="1600" dirty="0">
                          <a:effectLst/>
                          <a:latin typeface="Times New Roman"/>
                          <a:ea typeface="Times New Roman"/>
                        </a:rPr>
                        <a:t> </a:t>
                      </a:r>
                    </a:p>
                    <a:p>
                      <a:pPr marL="0" marR="0" algn="just">
                        <a:spcBef>
                          <a:spcPts val="0"/>
                        </a:spcBef>
                        <a:spcAft>
                          <a:spcPts val="0"/>
                        </a:spcAft>
                      </a:pPr>
                      <a:r>
                        <a:rPr lang="en-US" sz="1600" dirty="0" smtClean="0">
                          <a:effectLst/>
                          <a:latin typeface="Times New Roman"/>
                          <a:ea typeface="Times New Roman"/>
                        </a:rPr>
                        <a:t>SEM</a:t>
                      </a:r>
                      <a:endParaRPr lang="en-US" sz="1600" dirty="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just">
                        <a:spcBef>
                          <a:spcPts val="0"/>
                        </a:spcBef>
                        <a:spcAft>
                          <a:spcPts val="0"/>
                        </a:spcAft>
                      </a:pPr>
                      <a:r>
                        <a:rPr lang="en-US" sz="1600" dirty="0">
                          <a:effectLst/>
                          <a:latin typeface="Times New Roman"/>
                          <a:ea typeface="Times New Roman"/>
                        </a:rPr>
                        <a:t> </a:t>
                      </a:r>
                    </a:p>
                    <a:p>
                      <a:pPr marL="0" marR="0" algn="just">
                        <a:spcBef>
                          <a:spcPts val="0"/>
                        </a:spcBef>
                        <a:spcAft>
                          <a:spcPts val="0"/>
                        </a:spcAft>
                      </a:pPr>
                      <a:r>
                        <a:rPr lang="en-US" sz="1600" dirty="0" smtClean="0">
                          <a:effectLst/>
                          <a:latin typeface="Times New Roman"/>
                          <a:ea typeface="Times New Roman"/>
                        </a:rPr>
                        <a:t>P-Value</a:t>
                      </a:r>
                      <a:endParaRPr lang="en-US" sz="1600" dirty="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198">
                <a:tc vMerge="1">
                  <a:txBody>
                    <a:bodyPr/>
                    <a:lstStyle/>
                    <a:p>
                      <a:endParaRPr lang="en-US"/>
                    </a:p>
                  </a:txBody>
                  <a:tcPr/>
                </a:tc>
                <a:tc>
                  <a:txBody>
                    <a:bodyPr/>
                    <a:lstStyle/>
                    <a:p>
                      <a:pPr marL="0" marR="0" algn="just">
                        <a:spcBef>
                          <a:spcPts val="0"/>
                        </a:spcBef>
                        <a:spcAft>
                          <a:spcPts val="0"/>
                        </a:spcAft>
                      </a:pPr>
                      <a:r>
                        <a:rPr lang="en-US" sz="1600">
                          <a:effectLst/>
                          <a:latin typeface="Times New Roman"/>
                          <a:ea typeface="Times New Roman"/>
                        </a:rPr>
                        <a:t>Control</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effectLst/>
                          <a:latin typeface="Times New Roman"/>
                          <a:ea typeface="Times New Roman"/>
                        </a:rPr>
                        <a:t>Daily</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effectLst/>
                          <a:latin typeface="Times New Roman"/>
                          <a:ea typeface="Times New Roman"/>
                        </a:rPr>
                        <a:t>3CDW</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effectLst/>
                          <a:latin typeface="Times New Roman"/>
                          <a:ea typeface="Times New Roman"/>
                        </a:rPr>
                        <a:t>7DREOW</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296968">
                <a:tc>
                  <a:txBody>
                    <a:bodyPr/>
                    <a:lstStyle/>
                    <a:p>
                      <a:pPr marL="0" marR="0" algn="just">
                        <a:spcBef>
                          <a:spcPts val="0"/>
                        </a:spcBef>
                        <a:spcAft>
                          <a:spcPts val="0"/>
                        </a:spcAft>
                      </a:pPr>
                      <a:r>
                        <a:rPr lang="en-US" sz="1600" dirty="0">
                          <a:effectLst/>
                          <a:latin typeface="Times New Roman"/>
                          <a:ea typeface="Times New Roman"/>
                        </a:rPr>
                        <a:t>Albumin (g/l)</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1600">
                          <a:effectLst/>
                          <a:latin typeface="Times New Roman"/>
                          <a:ea typeface="Times New Roman"/>
                        </a:rPr>
                        <a:t>18.7</a:t>
                      </a:r>
                      <a:r>
                        <a:rPr lang="en-US" sz="1600" baseline="30000">
                          <a:effectLst/>
                          <a:latin typeface="Times New Roman"/>
                          <a:ea typeface="Times New Roman"/>
                        </a:rPr>
                        <a:t>b</a:t>
                      </a:r>
                      <a:endParaRPr lang="en-US" sz="160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1600">
                          <a:effectLst/>
                          <a:latin typeface="Times New Roman"/>
                          <a:ea typeface="Times New Roman"/>
                        </a:rPr>
                        <a:t>23.6</a:t>
                      </a:r>
                      <a:r>
                        <a:rPr lang="en-US" sz="1600" baseline="30000">
                          <a:effectLst/>
                          <a:latin typeface="Times New Roman"/>
                          <a:ea typeface="Times New Roman"/>
                        </a:rPr>
                        <a:t>a</a:t>
                      </a:r>
                      <a:endParaRPr lang="en-US" sz="160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18.9</a:t>
                      </a:r>
                      <a:r>
                        <a:rPr lang="en-US" sz="1600" baseline="30000">
                          <a:solidFill>
                            <a:srgbClr val="000000"/>
                          </a:solidFill>
                          <a:effectLst/>
                          <a:latin typeface="Times New Roman"/>
                          <a:ea typeface="Times New Roman"/>
                        </a:rPr>
                        <a:t>b</a:t>
                      </a:r>
                      <a:endParaRPr lang="en-US" sz="1600">
                        <a:effectLst/>
                        <a:latin typeface="Times New Roman"/>
                        <a:ea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1600">
                          <a:effectLst/>
                          <a:latin typeface="Times New Roman"/>
                          <a:ea typeface="Times New Roman"/>
                        </a:rPr>
                        <a:t>18.5</a:t>
                      </a:r>
                      <a:r>
                        <a:rPr lang="en-US" sz="1600" baseline="30000">
                          <a:effectLst/>
                          <a:latin typeface="Times New Roman"/>
                          <a:ea typeface="Times New Roman"/>
                        </a:rPr>
                        <a:t>b</a:t>
                      </a:r>
                      <a:endParaRPr lang="en-US" sz="160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1.06</a:t>
                      </a:r>
                      <a:endParaRPr lang="en-US" sz="160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0.024</a:t>
                      </a:r>
                      <a:endParaRPr lang="en-US" sz="160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r h="314198">
                <a:tc>
                  <a:txBody>
                    <a:bodyPr/>
                    <a:lstStyle/>
                    <a:p>
                      <a:pPr marL="0" marR="0" algn="just">
                        <a:spcBef>
                          <a:spcPts val="0"/>
                        </a:spcBef>
                        <a:spcAft>
                          <a:spcPts val="0"/>
                        </a:spcAft>
                      </a:pPr>
                      <a:r>
                        <a:rPr lang="en-US" sz="1600" dirty="0">
                          <a:effectLst/>
                          <a:latin typeface="Times New Roman"/>
                          <a:ea typeface="Times New Roman"/>
                        </a:rPr>
                        <a:t>Globulins(g/l)</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25.1</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32.6</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25.7</a:t>
                      </a:r>
                      <a:endParaRPr lang="en-US" sz="16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23.4</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2.73</a:t>
                      </a:r>
                      <a:endParaRPr lang="en-US" sz="1600">
                        <a:effectLst/>
                        <a:latin typeface="Times New Roman"/>
                        <a:ea typeface="Times New Roman"/>
                      </a:endParaRP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0.166</a:t>
                      </a:r>
                      <a:endParaRPr lang="en-US" sz="1600">
                        <a:effectLst/>
                        <a:latin typeface="Times New Roman"/>
                        <a:ea typeface="Times New Roman"/>
                      </a:endParaRPr>
                    </a:p>
                  </a:txBody>
                  <a:tcPr marL="68580" marR="68580" marT="0" marB="0" anchor="b">
                    <a:lnL>
                      <a:noFill/>
                    </a:lnL>
                    <a:lnR>
                      <a:noFill/>
                    </a:lnR>
                    <a:lnT>
                      <a:noFill/>
                    </a:lnT>
                    <a:lnB>
                      <a:noFill/>
                    </a:lnB>
                  </a:tcPr>
                </a:tc>
              </a:tr>
              <a:tr h="296968">
                <a:tc>
                  <a:txBody>
                    <a:bodyPr/>
                    <a:lstStyle/>
                    <a:p>
                      <a:pPr marL="0" marR="0" algn="just">
                        <a:spcBef>
                          <a:spcPts val="0"/>
                        </a:spcBef>
                        <a:spcAft>
                          <a:spcPts val="0"/>
                        </a:spcAft>
                      </a:pPr>
                      <a:r>
                        <a:rPr lang="en-US" sz="1600" dirty="0">
                          <a:effectLst/>
                          <a:latin typeface="Times New Roman"/>
                          <a:ea typeface="Times New Roman"/>
                        </a:rPr>
                        <a:t>Total Protein (g/l)</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43.8</a:t>
                      </a:r>
                      <a:r>
                        <a:rPr lang="en-US" sz="1600" baseline="30000">
                          <a:effectLst/>
                          <a:latin typeface="Times New Roman"/>
                          <a:ea typeface="Times New Roman"/>
                        </a:rPr>
                        <a:t>ab</a:t>
                      </a:r>
                      <a:endParaRPr lang="en-US" sz="1600">
                        <a:effectLst/>
                        <a:latin typeface="Times New Roman"/>
                        <a:ea typeface="Times New Roman"/>
                      </a:endParaRP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56.3</a:t>
                      </a:r>
                      <a:r>
                        <a:rPr lang="en-US" sz="1600" baseline="30000">
                          <a:effectLst/>
                          <a:latin typeface="Times New Roman"/>
                          <a:ea typeface="Times New Roman"/>
                        </a:rPr>
                        <a:t>a</a:t>
                      </a:r>
                      <a:endParaRPr lang="en-US" sz="1600">
                        <a:effectLst/>
                        <a:latin typeface="Times New Roman"/>
                        <a:ea typeface="Times New Roman"/>
                      </a:endParaRP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44.5</a:t>
                      </a:r>
                      <a:r>
                        <a:rPr lang="en-US" sz="1600" baseline="30000">
                          <a:solidFill>
                            <a:srgbClr val="000000"/>
                          </a:solidFill>
                          <a:effectLst/>
                          <a:latin typeface="Times New Roman"/>
                          <a:ea typeface="Times New Roman"/>
                        </a:rPr>
                        <a:t>ab</a:t>
                      </a:r>
                      <a:endParaRPr lang="en-US" sz="16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41.9</a:t>
                      </a:r>
                      <a:r>
                        <a:rPr lang="en-US" sz="1600" baseline="30000">
                          <a:effectLst/>
                          <a:latin typeface="Times New Roman"/>
                          <a:ea typeface="Times New Roman"/>
                        </a:rPr>
                        <a:t>b</a:t>
                      </a:r>
                      <a:endParaRPr lang="en-US" sz="1600">
                        <a:effectLst/>
                        <a:latin typeface="Times New Roman"/>
                        <a:ea typeface="Times New Roman"/>
                      </a:endParaRP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3.74</a:t>
                      </a:r>
                      <a:endParaRPr lang="en-US" sz="1600">
                        <a:effectLst/>
                        <a:latin typeface="Times New Roman"/>
                        <a:ea typeface="Times New Roman"/>
                      </a:endParaRP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0.092</a:t>
                      </a:r>
                      <a:endParaRPr lang="en-US" sz="1600">
                        <a:effectLst/>
                        <a:latin typeface="Times New Roman"/>
                        <a:ea typeface="Times New Roman"/>
                      </a:endParaRPr>
                    </a:p>
                  </a:txBody>
                  <a:tcPr marL="68580" marR="68580" marT="0" marB="0" anchor="b">
                    <a:lnL>
                      <a:noFill/>
                    </a:lnL>
                    <a:lnR>
                      <a:noFill/>
                    </a:lnR>
                    <a:lnT>
                      <a:noFill/>
                    </a:lnT>
                    <a:lnB>
                      <a:noFill/>
                    </a:lnB>
                  </a:tcPr>
                </a:tc>
              </a:tr>
              <a:tr h="314198">
                <a:tc>
                  <a:txBody>
                    <a:bodyPr/>
                    <a:lstStyle/>
                    <a:p>
                      <a:pPr marL="0" marR="0" algn="just">
                        <a:spcBef>
                          <a:spcPts val="0"/>
                        </a:spcBef>
                        <a:spcAft>
                          <a:spcPts val="0"/>
                        </a:spcAft>
                      </a:pPr>
                      <a:r>
                        <a:rPr lang="en-US" sz="1600" dirty="0">
                          <a:effectLst/>
                          <a:latin typeface="Times New Roman"/>
                          <a:ea typeface="Times New Roman"/>
                        </a:rPr>
                        <a:t>Cholesterol (</a:t>
                      </a:r>
                      <a:r>
                        <a:rPr lang="en-US" sz="1600" dirty="0" err="1">
                          <a:effectLst/>
                          <a:latin typeface="Times New Roman"/>
                          <a:ea typeface="Times New Roman"/>
                        </a:rPr>
                        <a:t>mmol</a:t>
                      </a:r>
                      <a:r>
                        <a:rPr lang="en-US" sz="1600" dirty="0">
                          <a:effectLst/>
                          <a:latin typeface="Times New Roman"/>
                          <a:ea typeface="Times New Roman"/>
                        </a:rPr>
                        <a:t>/l)</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7.3</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4.2</a:t>
                      </a:r>
                      <a:endParaRPr lang="en-US" sz="16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4.5</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5.9</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0.84</a:t>
                      </a:r>
                      <a:endParaRPr lang="en-US" sz="1600">
                        <a:effectLst/>
                        <a:latin typeface="Times New Roman"/>
                        <a:ea typeface="Times New Roman"/>
                      </a:endParaRP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0.103</a:t>
                      </a:r>
                      <a:endParaRPr lang="en-US" sz="1600">
                        <a:effectLst/>
                        <a:latin typeface="Times New Roman"/>
                        <a:ea typeface="Times New Roman"/>
                      </a:endParaRPr>
                    </a:p>
                  </a:txBody>
                  <a:tcPr marL="68580" marR="68580" marT="0" marB="0" anchor="b">
                    <a:lnL>
                      <a:noFill/>
                    </a:lnL>
                    <a:lnR>
                      <a:noFill/>
                    </a:lnR>
                    <a:lnT>
                      <a:noFill/>
                    </a:lnT>
                    <a:lnB>
                      <a:noFill/>
                    </a:lnB>
                  </a:tcPr>
                </a:tc>
              </a:tr>
              <a:tr h="296968">
                <a:tc>
                  <a:txBody>
                    <a:bodyPr/>
                    <a:lstStyle/>
                    <a:p>
                      <a:pPr marL="0" marR="0" algn="just">
                        <a:spcBef>
                          <a:spcPts val="0"/>
                        </a:spcBef>
                        <a:spcAft>
                          <a:spcPts val="0"/>
                        </a:spcAft>
                      </a:pPr>
                      <a:r>
                        <a:rPr lang="en-US" sz="1600" dirty="0">
                          <a:effectLst/>
                          <a:latin typeface="Times New Roman"/>
                          <a:ea typeface="Times New Roman"/>
                        </a:rPr>
                        <a:t>Triglycerides (</a:t>
                      </a:r>
                      <a:r>
                        <a:rPr lang="en-US" sz="1600" dirty="0" err="1">
                          <a:effectLst/>
                          <a:latin typeface="Times New Roman"/>
                          <a:ea typeface="Times New Roman"/>
                        </a:rPr>
                        <a:t>mmol</a:t>
                      </a:r>
                      <a:r>
                        <a:rPr lang="en-US" sz="1600" dirty="0">
                          <a:effectLst/>
                          <a:latin typeface="Times New Roman"/>
                          <a:ea typeface="Times New Roman"/>
                        </a:rPr>
                        <a:t>/l)</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1.3</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1.1</a:t>
                      </a:r>
                      <a:endParaRPr lang="en-US" sz="16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1.9</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2.8</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0.77</a:t>
                      </a:r>
                      <a:endParaRPr lang="en-US" sz="1600">
                        <a:effectLst/>
                        <a:latin typeface="Times New Roman"/>
                        <a:ea typeface="Times New Roman"/>
                      </a:endParaRP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1600" dirty="0">
                          <a:solidFill>
                            <a:srgbClr val="000000"/>
                          </a:solidFill>
                          <a:effectLst/>
                          <a:latin typeface="Times New Roman"/>
                          <a:ea typeface="Times New Roman"/>
                        </a:rPr>
                        <a:t>0.449</a:t>
                      </a:r>
                      <a:endParaRPr lang="en-US" sz="1600" dirty="0">
                        <a:effectLst/>
                        <a:latin typeface="Times New Roman"/>
                        <a:ea typeface="Times New Roman"/>
                      </a:endParaRPr>
                    </a:p>
                  </a:txBody>
                  <a:tcPr marL="68580" marR="68580" marT="0" marB="0" anchor="b">
                    <a:lnL>
                      <a:noFill/>
                    </a:lnL>
                    <a:lnR>
                      <a:noFill/>
                    </a:lnR>
                    <a:lnT>
                      <a:noFill/>
                    </a:lnT>
                    <a:lnB>
                      <a:noFill/>
                    </a:lnB>
                  </a:tcPr>
                </a:tc>
              </a:tr>
              <a:tr h="296968">
                <a:tc>
                  <a:txBody>
                    <a:bodyPr/>
                    <a:lstStyle/>
                    <a:p>
                      <a:pPr marL="0" marR="0" algn="just">
                        <a:spcBef>
                          <a:spcPts val="0"/>
                        </a:spcBef>
                        <a:spcAft>
                          <a:spcPts val="0"/>
                        </a:spcAft>
                      </a:pPr>
                      <a:r>
                        <a:rPr lang="en-US" sz="1600" dirty="0">
                          <a:effectLst/>
                          <a:latin typeface="Times New Roman"/>
                          <a:ea typeface="Times New Roman"/>
                        </a:rPr>
                        <a:t>HDL Cholesterol (</a:t>
                      </a:r>
                      <a:r>
                        <a:rPr lang="en-US" sz="1600" dirty="0" err="1">
                          <a:effectLst/>
                          <a:latin typeface="Times New Roman"/>
                          <a:ea typeface="Times New Roman"/>
                        </a:rPr>
                        <a:t>mmol</a:t>
                      </a:r>
                      <a:r>
                        <a:rPr lang="en-US" sz="1600" dirty="0">
                          <a:effectLst/>
                          <a:latin typeface="Times New Roman"/>
                          <a:ea typeface="Times New Roman"/>
                        </a:rPr>
                        <a:t>/l)</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dirty="0">
                          <a:effectLst/>
                          <a:latin typeface="Times New Roman"/>
                          <a:ea typeface="Times New Roman"/>
                        </a:rPr>
                        <a:t>3.4</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dirty="0">
                          <a:solidFill>
                            <a:srgbClr val="000000"/>
                          </a:solidFill>
                          <a:effectLst/>
                          <a:latin typeface="Times New Roman"/>
                          <a:ea typeface="Times New Roman"/>
                        </a:rPr>
                        <a:t>2.7</a:t>
                      </a:r>
                      <a:endParaRPr lang="en-US" sz="1600" dirty="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1600" dirty="0">
                          <a:effectLst/>
                          <a:latin typeface="Times New Roman"/>
                          <a:ea typeface="Times New Roman"/>
                        </a:rPr>
                        <a:t>2.5</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dirty="0">
                          <a:effectLst/>
                          <a:latin typeface="Times New Roman"/>
                          <a:ea typeface="Times New Roman"/>
                        </a:rPr>
                        <a:t>2.7</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dirty="0">
                          <a:solidFill>
                            <a:srgbClr val="000000"/>
                          </a:solidFill>
                          <a:effectLst/>
                          <a:latin typeface="Times New Roman"/>
                          <a:ea typeface="Times New Roman"/>
                        </a:rPr>
                        <a:t>0.34</a:t>
                      </a:r>
                      <a:endParaRPr lang="en-US" sz="1600" dirty="0">
                        <a:effectLst/>
                        <a:latin typeface="Times New Roman"/>
                        <a:ea typeface="Times New Roman"/>
                      </a:endParaRP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1600" dirty="0">
                          <a:solidFill>
                            <a:srgbClr val="000000"/>
                          </a:solidFill>
                          <a:effectLst/>
                          <a:latin typeface="Times New Roman"/>
                          <a:ea typeface="Times New Roman"/>
                        </a:rPr>
                        <a:t>0.292</a:t>
                      </a:r>
                      <a:endParaRPr lang="en-US" sz="1600" dirty="0">
                        <a:effectLst/>
                        <a:latin typeface="Times New Roman"/>
                        <a:ea typeface="Times New Roman"/>
                      </a:endParaRPr>
                    </a:p>
                  </a:txBody>
                  <a:tcPr marL="68580" marR="68580" marT="0" marB="0" anchor="b">
                    <a:lnL>
                      <a:noFill/>
                    </a:lnL>
                    <a:lnR>
                      <a:noFill/>
                    </a:lnR>
                    <a:lnT>
                      <a:noFill/>
                    </a:lnT>
                    <a:lnB>
                      <a:noFill/>
                    </a:lnB>
                  </a:tcPr>
                </a:tc>
              </a:tr>
              <a:tr h="314198">
                <a:tc>
                  <a:txBody>
                    <a:bodyPr/>
                    <a:lstStyle/>
                    <a:p>
                      <a:pPr marL="0" marR="0" algn="just">
                        <a:spcBef>
                          <a:spcPts val="0"/>
                        </a:spcBef>
                        <a:spcAft>
                          <a:spcPts val="0"/>
                        </a:spcAft>
                      </a:pPr>
                      <a:r>
                        <a:rPr lang="en-US" sz="1600">
                          <a:effectLst/>
                          <a:latin typeface="Times New Roman"/>
                          <a:ea typeface="Times New Roman"/>
                        </a:rPr>
                        <a:t>LDL Cholesterol (mmol/l)</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3.2</a:t>
                      </a:r>
                      <a:r>
                        <a:rPr lang="en-US" sz="1600" baseline="30000">
                          <a:effectLst/>
                          <a:latin typeface="Times New Roman"/>
                          <a:ea typeface="Times New Roman"/>
                        </a:rPr>
                        <a:t>a</a:t>
                      </a:r>
                      <a:endParaRPr lang="en-US" sz="1600">
                        <a:effectLst/>
                        <a:latin typeface="Times New Roman"/>
                        <a:ea typeface="Times New Roman"/>
                      </a:endParaRP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1.4</a:t>
                      </a:r>
                      <a:r>
                        <a:rPr lang="en-US" sz="1600" baseline="30000">
                          <a:solidFill>
                            <a:srgbClr val="000000"/>
                          </a:solidFill>
                          <a:effectLst/>
                          <a:latin typeface="Times New Roman"/>
                          <a:ea typeface="Times New Roman"/>
                        </a:rPr>
                        <a:t>b</a:t>
                      </a:r>
                      <a:endParaRPr lang="en-US" sz="16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1.6</a:t>
                      </a:r>
                      <a:r>
                        <a:rPr lang="en-US" sz="1600" baseline="30000">
                          <a:effectLst/>
                          <a:latin typeface="Times New Roman"/>
                          <a:ea typeface="Times New Roman"/>
                        </a:rPr>
                        <a:t>b</a:t>
                      </a:r>
                      <a:endParaRPr lang="en-US" sz="1600">
                        <a:effectLst/>
                        <a:latin typeface="Times New Roman"/>
                        <a:ea typeface="Times New Roman"/>
                      </a:endParaRP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2.0</a:t>
                      </a:r>
                      <a:r>
                        <a:rPr lang="en-US" sz="1600" baseline="30000">
                          <a:effectLst/>
                          <a:latin typeface="Times New Roman"/>
                          <a:ea typeface="Times New Roman"/>
                        </a:rPr>
                        <a:t>b</a:t>
                      </a:r>
                      <a:endParaRPr lang="en-US" sz="1600">
                        <a:effectLst/>
                        <a:latin typeface="Times New Roman"/>
                        <a:ea typeface="Times New Roman"/>
                      </a:endParaRP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0.33</a:t>
                      </a:r>
                      <a:endParaRPr lang="en-US" sz="1600">
                        <a:effectLst/>
                        <a:latin typeface="Times New Roman"/>
                        <a:ea typeface="Times New Roman"/>
                      </a:endParaRP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1600" dirty="0">
                          <a:solidFill>
                            <a:srgbClr val="000000"/>
                          </a:solidFill>
                          <a:effectLst/>
                          <a:latin typeface="Times New Roman"/>
                          <a:ea typeface="Times New Roman"/>
                        </a:rPr>
                        <a:t>0.017</a:t>
                      </a:r>
                      <a:endParaRPr lang="en-US" sz="1600" dirty="0">
                        <a:effectLst/>
                        <a:latin typeface="Times New Roman"/>
                        <a:ea typeface="Times New Roman"/>
                      </a:endParaRPr>
                    </a:p>
                  </a:txBody>
                  <a:tcPr marL="68580" marR="68580" marT="0" marB="0" anchor="b">
                    <a:lnL>
                      <a:noFill/>
                    </a:lnL>
                    <a:lnR>
                      <a:noFill/>
                    </a:lnR>
                    <a:lnT>
                      <a:noFill/>
                    </a:lnT>
                    <a:lnB>
                      <a:noFill/>
                    </a:lnB>
                  </a:tcPr>
                </a:tc>
              </a:tr>
              <a:tr h="296968">
                <a:tc>
                  <a:txBody>
                    <a:bodyPr/>
                    <a:lstStyle/>
                    <a:p>
                      <a:pPr marL="0" marR="0" algn="just">
                        <a:spcBef>
                          <a:spcPts val="0"/>
                        </a:spcBef>
                        <a:spcAft>
                          <a:spcPts val="0"/>
                        </a:spcAft>
                      </a:pPr>
                      <a:r>
                        <a:rPr lang="en-US" sz="1600">
                          <a:effectLst/>
                          <a:latin typeface="Times New Roman"/>
                          <a:ea typeface="Times New Roman"/>
                        </a:rPr>
                        <a:t>VLDL Cholesterol (mmol/l)</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0.6</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0.1</a:t>
                      </a:r>
                      <a:endParaRPr lang="en-US" sz="1600">
                        <a:effectLst/>
                        <a:latin typeface="Times New Roman"/>
                        <a:ea typeface="Times New Roman"/>
                      </a:endParaRPr>
                    </a:p>
                  </a:txBody>
                  <a:tcPr marL="68580" marR="68580" marT="0" marB="0" anchor="ctr">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0.6</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effectLst/>
                          <a:latin typeface="Times New Roman"/>
                          <a:ea typeface="Times New Roman"/>
                        </a:rPr>
                        <a:t>1.3</a:t>
                      </a:r>
                    </a:p>
                  </a:txBody>
                  <a:tcPr marL="68580" marR="68580" marT="0" marB="0">
                    <a:lnL>
                      <a:noFill/>
                    </a:lnL>
                    <a:lnR>
                      <a:noFill/>
                    </a:lnR>
                    <a:lnT>
                      <a:noFill/>
                    </a:lnT>
                    <a:lnB>
                      <a:noFill/>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0.29</a:t>
                      </a:r>
                      <a:endParaRPr lang="en-US" sz="1600">
                        <a:effectLst/>
                        <a:latin typeface="Times New Roman"/>
                        <a:ea typeface="Times New Roman"/>
                      </a:endParaRPr>
                    </a:p>
                  </a:txBody>
                  <a:tcPr marL="68580" marR="68580" marT="0" marB="0" anchor="b">
                    <a:lnL>
                      <a:noFill/>
                    </a:lnL>
                    <a:lnR>
                      <a:noFill/>
                    </a:lnR>
                    <a:lnT>
                      <a:noFill/>
                    </a:lnT>
                    <a:lnB>
                      <a:noFill/>
                    </a:lnB>
                  </a:tcPr>
                </a:tc>
                <a:tc>
                  <a:txBody>
                    <a:bodyPr/>
                    <a:lstStyle/>
                    <a:p>
                      <a:pPr marL="0" marR="0" algn="just">
                        <a:spcBef>
                          <a:spcPts val="0"/>
                        </a:spcBef>
                        <a:spcAft>
                          <a:spcPts val="0"/>
                        </a:spcAft>
                      </a:pPr>
                      <a:r>
                        <a:rPr lang="en-US" sz="1600" dirty="0">
                          <a:solidFill>
                            <a:srgbClr val="000000"/>
                          </a:solidFill>
                          <a:effectLst/>
                          <a:latin typeface="Times New Roman"/>
                          <a:ea typeface="Times New Roman"/>
                        </a:rPr>
                        <a:t>0.122</a:t>
                      </a:r>
                      <a:endParaRPr lang="en-US" sz="1600" dirty="0">
                        <a:effectLst/>
                        <a:latin typeface="Times New Roman"/>
                        <a:ea typeface="Times New Roman"/>
                      </a:endParaRPr>
                    </a:p>
                  </a:txBody>
                  <a:tcPr marL="68580" marR="68580" marT="0" marB="0" anchor="b">
                    <a:lnL>
                      <a:noFill/>
                    </a:lnL>
                    <a:lnR>
                      <a:noFill/>
                    </a:lnR>
                    <a:lnT>
                      <a:noFill/>
                    </a:lnT>
                    <a:lnB>
                      <a:noFill/>
                    </a:lnB>
                  </a:tcPr>
                </a:tc>
              </a:tr>
              <a:tr h="314198">
                <a:tc>
                  <a:txBody>
                    <a:bodyPr/>
                    <a:lstStyle/>
                    <a:p>
                      <a:pPr marL="0" marR="0" algn="just">
                        <a:spcBef>
                          <a:spcPts val="0"/>
                        </a:spcBef>
                        <a:spcAft>
                          <a:spcPts val="0"/>
                        </a:spcAft>
                      </a:pPr>
                      <a:r>
                        <a:rPr lang="en-US" sz="1600">
                          <a:effectLst/>
                          <a:latin typeface="Times New Roman"/>
                          <a:ea typeface="Times New Roman"/>
                        </a:rPr>
                        <a:t>Coronary Risk (ratio)</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effectLst/>
                          <a:latin typeface="Times New Roman"/>
                          <a:ea typeface="Times New Roman"/>
                        </a:rPr>
                        <a:t>2.2</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effectLst/>
                          <a:latin typeface="Times New Roman"/>
                          <a:ea typeface="Times New Roman"/>
                        </a:rPr>
                        <a:t>3.3</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effectLst/>
                          <a:latin typeface="Times New Roman"/>
                          <a:ea typeface="Times New Roman"/>
                        </a:rPr>
                        <a:t>2.5</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effectLst/>
                          <a:latin typeface="Times New Roman"/>
                          <a:ea typeface="Times New Roman"/>
                        </a:rPr>
                        <a:t>3.0</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solidFill>
                            <a:srgbClr val="000000"/>
                          </a:solidFill>
                          <a:effectLst/>
                          <a:latin typeface="Times New Roman"/>
                          <a:ea typeface="Times New Roman"/>
                        </a:rPr>
                        <a:t>0.34</a:t>
                      </a:r>
                      <a:endParaRPr lang="en-US" sz="160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dirty="0">
                          <a:solidFill>
                            <a:srgbClr val="000000"/>
                          </a:solidFill>
                          <a:effectLst/>
                          <a:latin typeface="Times New Roman"/>
                          <a:ea typeface="Times New Roman"/>
                        </a:rPr>
                        <a:t>0.193</a:t>
                      </a:r>
                      <a:endParaRPr lang="en-US" sz="1600" dirty="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609600" y="5257800"/>
            <a:ext cx="8001000" cy="646331"/>
          </a:xfrm>
          <a:prstGeom prst="rect">
            <a:avLst/>
          </a:prstGeom>
          <a:noFill/>
        </p:spPr>
        <p:txBody>
          <a:bodyPr wrap="square" rtlCol="0">
            <a:spAutoFit/>
          </a:bodyPr>
          <a:lstStyle/>
          <a:p>
            <a:r>
              <a:rPr lang="en-GB" baseline="30000" dirty="0"/>
              <a:t>e </a:t>
            </a:r>
            <a:r>
              <a:rPr lang="en-GB" dirty="0"/>
              <a:t>HDL=</a:t>
            </a:r>
            <a:r>
              <a:rPr lang="en-US" dirty="0"/>
              <a:t>high-density lipoprotein; LDL=low-density lipoprotein; VLDL= Very low-density lipoprotein</a:t>
            </a:r>
          </a:p>
        </p:txBody>
      </p:sp>
    </p:spTree>
    <p:extLst>
      <p:ext uri="{BB962C8B-B14F-4D97-AF65-F5344CB8AC3E}">
        <p14:creationId xmlns:p14="http://schemas.microsoft.com/office/powerpoint/2010/main" val="1825576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246" y="152400"/>
            <a:ext cx="8659508" cy="762000"/>
          </a:xfrm>
        </p:spPr>
        <p:txBody>
          <a:bodyPr>
            <a:normAutofit fontScale="90000"/>
          </a:bodyPr>
          <a:lstStyle/>
          <a:p>
            <a:pPr algn="ctr"/>
            <a:r>
              <a:rPr lang="en-US" sz="2800" dirty="0" smtClean="0">
                <a:latin typeface="Times New Roman" pitchFamily="18" charset="0"/>
                <a:cs typeface="Times New Roman" pitchFamily="18" charset="0"/>
              </a:rPr>
              <a:t>Table 6: Effect </a:t>
            </a:r>
            <a:r>
              <a:rPr lang="en-US" sz="2800" dirty="0">
                <a:latin typeface="Times New Roman" pitchFamily="18" charset="0"/>
                <a:cs typeface="Times New Roman" pitchFamily="18" charset="0"/>
              </a:rPr>
              <a:t>of Antibiotics and DFM on </a:t>
            </a:r>
            <a:r>
              <a:rPr lang="en-GB" sz="2800" dirty="0">
                <a:latin typeface="Times New Roman" pitchFamily="18" charset="0"/>
                <a:cs typeface="Times New Roman" pitchFamily="18" charset="0"/>
              </a:rPr>
              <a:t>Carcass parameters</a:t>
            </a:r>
            <a:endParaRPr lang="en-US" sz="28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71580317"/>
              </p:ext>
            </p:extLst>
          </p:nvPr>
        </p:nvGraphicFramePr>
        <p:xfrm>
          <a:off x="286445" y="888242"/>
          <a:ext cx="8659509" cy="5045839"/>
        </p:xfrm>
        <a:graphic>
          <a:graphicData uri="http://schemas.openxmlformats.org/drawingml/2006/table">
            <a:tbl>
              <a:tblPr firstRow="1" firstCol="1" bandRow="1">
                <a:tableStyleId>{5940675A-B579-460E-94D1-54222C63F5DA}</a:tableStyleId>
              </a:tblPr>
              <a:tblGrid>
                <a:gridCol w="2746036"/>
                <a:gridCol w="1000243"/>
                <a:gridCol w="1000243"/>
                <a:gridCol w="1000243"/>
                <a:gridCol w="1000243"/>
                <a:gridCol w="916889"/>
                <a:gridCol w="995612"/>
              </a:tblGrid>
              <a:tr h="326674">
                <a:tc rowSpan="2">
                  <a:txBody>
                    <a:bodyPr/>
                    <a:lstStyle/>
                    <a:p>
                      <a:pPr marL="0" marR="0" algn="just">
                        <a:lnSpc>
                          <a:spcPct val="115000"/>
                        </a:lnSpc>
                        <a:spcBef>
                          <a:spcPts val="0"/>
                        </a:spcBef>
                        <a:spcAft>
                          <a:spcPts val="1000"/>
                        </a:spcAft>
                      </a:pPr>
                      <a:r>
                        <a:rPr lang="en-US" sz="2000" dirty="0">
                          <a:effectLst/>
                        </a:rPr>
                        <a:t> </a:t>
                      </a:r>
                    </a:p>
                    <a:p>
                      <a:pPr marL="0" marR="0" algn="just">
                        <a:lnSpc>
                          <a:spcPct val="115000"/>
                        </a:lnSpc>
                        <a:spcBef>
                          <a:spcPts val="0"/>
                        </a:spcBef>
                        <a:spcAft>
                          <a:spcPts val="1000"/>
                        </a:spcAft>
                      </a:pPr>
                      <a:r>
                        <a:rPr lang="en-US" sz="2000" dirty="0">
                          <a:effectLst/>
                        </a:rPr>
                        <a:t>Parameter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gridSpan="4">
                  <a:txBody>
                    <a:bodyPr/>
                    <a:lstStyle/>
                    <a:p>
                      <a:pPr marL="0" marR="0" algn="just">
                        <a:lnSpc>
                          <a:spcPct val="115000"/>
                        </a:lnSpc>
                        <a:spcBef>
                          <a:spcPts val="0"/>
                        </a:spcBef>
                        <a:spcAft>
                          <a:spcPts val="1000"/>
                        </a:spcAft>
                      </a:pPr>
                      <a:r>
                        <a:rPr lang="en-US" sz="2000">
                          <a:effectLst/>
                        </a:rPr>
                        <a:t>Treatment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algn="just">
                        <a:lnSpc>
                          <a:spcPct val="115000"/>
                        </a:lnSpc>
                        <a:spcBef>
                          <a:spcPts val="0"/>
                        </a:spcBef>
                        <a:spcAft>
                          <a:spcPts val="1000"/>
                        </a:spcAft>
                      </a:pPr>
                      <a:r>
                        <a:rPr lang="en-US" sz="2000" dirty="0">
                          <a:effectLst/>
                        </a:rPr>
                        <a:t> </a:t>
                      </a:r>
                    </a:p>
                    <a:p>
                      <a:pPr marL="0" marR="0" algn="just">
                        <a:lnSpc>
                          <a:spcPct val="115000"/>
                        </a:lnSpc>
                        <a:spcBef>
                          <a:spcPts val="0"/>
                        </a:spcBef>
                        <a:spcAft>
                          <a:spcPts val="1000"/>
                        </a:spcAft>
                      </a:pPr>
                      <a:r>
                        <a:rPr lang="en-US" sz="2000" dirty="0">
                          <a:effectLst/>
                        </a:rPr>
                        <a:t>SEM</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rowSpan="2">
                  <a:txBody>
                    <a:bodyPr/>
                    <a:lstStyle/>
                    <a:p>
                      <a:pPr marL="0" marR="0" algn="just">
                        <a:lnSpc>
                          <a:spcPct val="115000"/>
                        </a:lnSpc>
                        <a:spcBef>
                          <a:spcPts val="0"/>
                        </a:spcBef>
                        <a:spcAft>
                          <a:spcPts val="1000"/>
                        </a:spcAft>
                      </a:pPr>
                      <a:r>
                        <a:rPr lang="en-US" sz="2000">
                          <a:effectLst/>
                        </a:rPr>
                        <a:t> </a:t>
                      </a:r>
                    </a:p>
                    <a:p>
                      <a:pPr marL="0" marR="0" algn="just">
                        <a:lnSpc>
                          <a:spcPct val="115000"/>
                        </a:lnSpc>
                        <a:spcBef>
                          <a:spcPts val="0"/>
                        </a:spcBef>
                        <a:spcAft>
                          <a:spcPts val="1000"/>
                        </a:spcAft>
                      </a:pPr>
                      <a:r>
                        <a:rPr lang="en-US" sz="2000">
                          <a:effectLst/>
                        </a:rPr>
                        <a:t>P-Value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r>
              <a:tr h="489079">
                <a:tc vMerge="1">
                  <a:txBody>
                    <a:bodyPr/>
                    <a:lstStyle/>
                    <a:p>
                      <a:endParaRPr lang="en-US"/>
                    </a:p>
                  </a:txBody>
                  <a:tcPr/>
                </a:tc>
                <a:tc>
                  <a:txBody>
                    <a:bodyPr/>
                    <a:lstStyle/>
                    <a:p>
                      <a:pPr marL="0" marR="0" algn="just">
                        <a:lnSpc>
                          <a:spcPct val="115000"/>
                        </a:lnSpc>
                        <a:spcBef>
                          <a:spcPts val="0"/>
                        </a:spcBef>
                        <a:spcAft>
                          <a:spcPts val="1000"/>
                        </a:spcAft>
                      </a:pPr>
                      <a:r>
                        <a:rPr lang="en-US" sz="2000" dirty="0">
                          <a:effectLst/>
                        </a:rPr>
                        <a:t>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000" dirty="0">
                          <a:effectLst/>
                        </a:rPr>
                        <a:t>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000" dirty="0">
                          <a:effectLst/>
                        </a:rPr>
                        <a:t>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000" dirty="0">
                          <a:effectLst/>
                        </a:rPr>
                        <a:t>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vMerge="1">
                  <a:txBody>
                    <a:bodyPr/>
                    <a:lstStyle/>
                    <a:p>
                      <a:endParaRPr lang="en-US"/>
                    </a:p>
                  </a:txBody>
                  <a:tcPr/>
                </a:tc>
                <a:tc vMerge="1">
                  <a:txBody>
                    <a:bodyPr/>
                    <a:lstStyle/>
                    <a:p>
                      <a:endParaRPr lang="en-US"/>
                    </a:p>
                  </a:txBody>
                  <a:tcPr/>
                </a:tc>
              </a:tr>
              <a:tr h="326674">
                <a:tc>
                  <a:txBody>
                    <a:bodyPr/>
                    <a:lstStyle/>
                    <a:p>
                      <a:pPr marL="0" marR="0" algn="just">
                        <a:lnSpc>
                          <a:spcPct val="115000"/>
                        </a:lnSpc>
                        <a:spcBef>
                          <a:spcPts val="0"/>
                        </a:spcBef>
                        <a:spcAft>
                          <a:spcPts val="1000"/>
                        </a:spcAft>
                      </a:pPr>
                      <a:r>
                        <a:rPr lang="en-US" sz="2000">
                          <a:effectLst/>
                        </a:rPr>
                        <a:t>Live weight (g)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000">
                          <a:effectLst/>
                        </a:rPr>
                        <a:t>1116.8</a:t>
                      </a:r>
                      <a:r>
                        <a:rPr lang="en-US" sz="2000" baseline="30000">
                          <a:effectLst/>
                        </a:rPr>
                        <a:t>b</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1338.5</a:t>
                      </a:r>
                      <a:r>
                        <a:rPr lang="en-US" sz="2000" baseline="30000">
                          <a:effectLst/>
                        </a:rPr>
                        <a:t>a</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dirty="0">
                          <a:effectLst/>
                        </a:rPr>
                        <a:t>1188.0</a:t>
                      </a:r>
                      <a:r>
                        <a:rPr lang="en-US" sz="2000" baseline="30000" dirty="0">
                          <a:effectLst/>
                        </a:rPr>
                        <a:t>b</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1158.3</a:t>
                      </a:r>
                      <a:r>
                        <a:rPr lang="en-US" sz="2000" baseline="30000">
                          <a:effectLst/>
                        </a:rPr>
                        <a:t>b</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45.3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0.04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26674">
                <a:tc>
                  <a:txBody>
                    <a:bodyPr/>
                    <a:lstStyle/>
                    <a:p>
                      <a:pPr marL="0" marR="0" algn="just">
                        <a:lnSpc>
                          <a:spcPct val="115000"/>
                        </a:lnSpc>
                        <a:spcBef>
                          <a:spcPts val="0"/>
                        </a:spcBef>
                        <a:spcAft>
                          <a:spcPts val="1000"/>
                        </a:spcAft>
                      </a:pPr>
                      <a:r>
                        <a:rPr lang="en-US" sz="2000">
                          <a:effectLst/>
                        </a:rPr>
                        <a:t>Bled weight (g)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000">
                          <a:effectLst/>
                        </a:rPr>
                        <a:t>1075.2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1273.5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dirty="0">
                          <a:effectLst/>
                        </a:rPr>
                        <a:t>1146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dirty="0">
                          <a:effectLst/>
                        </a:rPr>
                        <a:t>1113.5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51.4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0.12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26674">
                <a:tc>
                  <a:txBody>
                    <a:bodyPr/>
                    <a:lstStyle/>
                    <a:p>
                      <a:pPr marL="0" marR="0" algn="just">
                        <a:lnSpc>
                          <a:spcPct val="115000"/>
                        </a:lnSpc>
                        <a:spcBef>
                          <a:spcPts val="0"/>
                        </a:spcBef>
                        <a:spcAft>
                          <a:spcPts val="1000"/>
                        </a:spcAft>
                      </a:pPr>
                      <a:r>
                        <a:rPr lang="en-US" sz="2000">
                          <a:effectLst/>
                        </a:rPr>
                        <a:t>Defeathered weight (g)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000">
                          <a:effectLst/>
                        </a:rPr>
                        <a:t>1009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1179.5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1045.8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dirty="0">
                          <a:effectLst/>
                        </a:rPr>
                        <a:t>1023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46.2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0.10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26674">
                <a:tc>
                  <a:txBody>
                    <a:bodyPr/>
                    <a:lstStyle/>
                    <a:p>
                      <a:pPr marL="0" marR="0" algn="just">
                        <a:lnSpc>
                          <a:spcPct val="115000"/>
                        </a:lnSpc>
                        <a:spcBef>
                          <a:spcPts val="0"/>
                        </a:spcBef>
                        <a:spcAft>
                          <a:spcPts val="1000"/>
                        </a:spcAft>
                      </a:pPr>
                      <a:r>
                        <a:rPr lang="en-US" sz="2000">
                          <a:effectLst/>
                        </a:rPr>
                        <a:t>Dress weight (g)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000">
                          <a:effectLst/>
                        </a:rPr>
                        <a:t>834.2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947.8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904.2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dirty="0">
                          <a:effectLst/>
                        </a:rPr>
                        <a:t>854.2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dirty="0">
                          <a:effectLst/>
                        </a:rPr>
                        <a:t>33.9</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0.16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26674">
                <a:tc>
                  <a:txBody>
                    <a:bodyPr/>
                    <a:lstStyle/>
                    <a:p>
                      <a:pPr marL="0" marR="0" algn="just">
                        <a:lnSpc>
                          <a:spcPct val="115000"/>
                        </a:lnSpc>
                        <a:spcBef>
                          <a:spcPts val="0"/>
                        </a:spcBef>
                        <a:spcAft>
                          <a:spcPts val="1000"/>
                        </a:spcAft>
                      </a:pPr>
                      <a:r>
                        <a:rPr lang="en-US" sz="2000">
                          <a:effectLst/>
                        </a:rPr>
                        <a:t>Shank weight (g)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000">
                          <a:effectLst/>
                        </a:rPr>
                        <a:t>24.0</a:t>
                      </a:r>
                      <a:r>
                        <a:rPr lang="en-US" sz="2000" baseline="30000">
                          <a:effectLst/>
                        </a:rPr>
                        <a:t>b</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27.1</a:t>
                      </a:r>
                      <a:r>
                        <a:rPr lang="en-US" sz="2000" baseline="30000">
                          <a:effectLst/>
                        </a:rPr>
                        <a:t>a</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26.8</a:t>
                      </a:r>
                      <a:r>
                        <a:rPr lang="en-US" sz="2000" baseline="30000">
                          <a:effectLst/>
                        </a:rPr>
                        <a:t>a</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24.7</a:t>
                      </a:r>
                      <a:r>
                        <a:rPr lang="en-US" sz="2000" baseline="30000">
                          <a:effectLst/>
                        </a:rPr>
                        <a:t>b</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dirty="0">
                          <a:effectLst/>
                        </a:rPr>
                        <a:t>0.6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0.02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26674">
                <a:tc>
                  <a:txBody>
                    <a:bodyPr/>
                    <a:lstStyle/>
                    <a:p>
                      <a:pPr marL="0" marR="0" algn="just">
                        <a:lnSpc>
                          <a:spcPct val="115000"/>
                        </a:lnSpc>
                        <a:spcBef>
                          <a:spcPts val="0"/>
                        </a:spcBef>
                        <a:spcAft>
                          <a:spcPts val="1000"/>
                        </a:spcAft>
                      </a:pPr>
                      <a:r>
                        <a:rPr lang="en-US" sz="2000" dirty="0" smtClean="0">
                          <a:effectLst/>
                        </a:rPr>
                        <a:t>Neck weight (g)</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000">
                          <a:effectLst/>
                        </a:rPr>
                        <a:t>40.8</a:t>
                      </a:r>
                      <a:r>
                        <a:rPr lang="en-US" sz="2000" baseline="30000">
                          <a:effectLst/>
                        </a:rPr>
                        <a:t>c</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52.5</a:t>
                      </a:r>
                      <a:r>
                        <a:rPr lang="en-US" sz="2000" baseline="30000">
                          <a:effectLst/>
                        </a:rPr>
                        <a:t>a</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51.8</a:t>
                      </a:r>
                      <a:r>
                        <a:rPr lang="en-US" sz="2000" baseline="30000">
                          <a:effectLst/>
                        </a:rPr>
                        <a:t>ab</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44.2</a:t>
                      </a:r>
                      <a:r>
                        <a:rPr lang="en-US" sz="2000" baseline="30000">
                          <a:effectLst/>
                        </a:rPr>
                        <a:t>bc</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dirty="0">
                          <a:effectLst/>
                        </a:rPr>
                        <a:t>2.4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0.02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26674">
                <a:tc>
                  <a:txBody>
                    <a:bodyPr/>
                    <a:lstStyle/>
                    <a:p>
                      <a:pPr marL="0" marR="0" algn="just">
                        <a:lnSpc>
                          <a:spcPct val="115000"/>
                        </a:lnSpc>
                        <a:spcBef>
                          <a:spcPts val="0"/>
                        </a:spcBef>
                        <a:spcAft>
                          <a:spcPts val="1000"/>
                        </a:spcAft>
                      </a:pPr>
                      <a:r>
                        <a:rPr lang="en-US" sz="2000">
                          <a:effectLst/>
                        </a:rPr>
                        <a:t>Head weight (g)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000">
                          <a:effectLst/>
                        </a:rPr>
                        <a:t>31.2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32.3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31.2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34.3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dirty="0">
                          <a:effectLst/>
                        </a:rPr>
                        <a:t>1.4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0.37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26674">
                <a:tc>
                  <a:txBody>
                    <a:bodyPr/>
                    <a:lstStyle/>
                    <a:p>
                      <a:pPr marL="0" marR="0" algn="just">
                        <a:lnSpc>
                          <a:spcPct val="115000"/>
                        </a:lnSpc>
                        <a:spcBef>
                          <a:spcPts val="0"/>
                        </a:spcBef>
                        <a:spcAft>
                          <a:spcPts val="1000"/>
                        </a:spcAft>
                      </a:pPr>
                      <a:r>
                        <a:rPr lang="en-US" sz="2000">
                          <a:effectLst/>
                        </a:rPr>
                        <a:t>Liver weight (g)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000">
                          <a:effectLst/>
                        </a:rPr>
                        <a:t>15.7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20.3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16.7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15.2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dirty="0">
                          <a:effectLst/>
                        </a:rPr>
                        <a:t>2.2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0.41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26674">
                <a:tc>
                  <a:txBody>
                    <a:bodyPr/>
                    <a:lstStyle/>
                    <a:p>
                      <a:pPr marL="0" marR="0" algn="just">
                        <a:lnSpc>
                          <a:spcPct val="115000"/>
                        </a:lnSpc>
                        <a:spcBef>
                          <a:spcPts val="0"/>
                        </a:spcBef>
                        <a:spcAft>
                          <a:spcPts val="1000"/>
                        </a:spcAft>
                      </a:pPr>
                      <a:r>
                        <a:rPr lang="en-US" sz="2000">
                          <a:effectLst/>
                        </a:rPr>
                        <a:t>Heart weight (g)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000">
                          <a:effectLst/>
                        </a:rPr>
                        <a:t>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7.5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7.5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dirty="0">
                          <a:effectLst/>
                        </a:rPr>
                        <a:t>0.5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dirty="0">
                          <a:effectLst/>
                        </a:rPr>
                        <a:t>0.09*</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26674">
                <a:tc>
                  <a:txBody>
                    <a:bodyPr/>
                    <a:lstStyle/>
                    <a:p>
                      <a:pPr marL="0" marR="0" algn="just">
                        <a:lnSpc>
                          <a:spcPct val="115000"/>
                        </a:lnSpc>
                        <a:spcBef>
                          <a:spcPts val="0"/>
                        </a:spcBef>
                        <a:spcAft>
                          <a:spcPts val="1000"/>
                        </a:spcAft>
                      </a:pPr>
                      <a:r>
                        <a:rPr lang="en-US" sz="2000">
                          <a:effectLst/>
                        </a:rPr>
                        <a:t>Full gizzard (g)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000">
                          <a:effectLst/>
                        </a:rPr>
                        <a:t>31.2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44.2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40.0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32.0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3.2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dirty="0">
                          <a:effectLst/>
                        </a:rPr>
                        <a:t>0.06*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26674">
                <a:tc>
                  <a:txBody>
                    <a:bodyPr/>
                    <a:lstStyle/>
                    <a:p>
                      <a:pPr marL="0" marR="0" algn="just">
                        <a:lnSpc>
                          <a:spcPct val="115000"/>
                        </a:lnSpc>
                        <a:spcBef>
                          <a:spcPts val="0"/>
                        </a:spcBef>
                        <a:spcAft>
                          <a:spcPts val="1000"/>
                        </a:spcAft>
                      </a:pPr>
                      <a:r>
                        <a:rPr lang="en-US" sz="2000">
                          <a:effectLst/>
                        </a:rPr>
                        <a:t>Empty gizzard (g)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000">
                          <a:effectLst/>
                        </a:rPr>
                        <a:t>19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29.2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27.8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23.7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3.5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dirty="0">
                          <a:effectLst/>
                        </a:rPr>
                        <a:t>0.24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26674">
                <a:tc>
                  <a:txBody>
                    <a:bodyPr/>
                    <a:lstStyle/>
                    <a:p>
                      <a:pPr marL="0" marR="0" algn="just">
                        <a:lnSpc>
                          <a:spcPct val="115000"/>
                        </a:lnSpc>
                        <a:spcBef>
                          <a:spcPts val="0"/>
                        </a:spcBef>
                        <a:spcAft>
                          <a:spcPts val="1000"/>
                        </a:spcAft>
                      </a:pPr>
                      <a:r>
                        <a:rPr lang="en-US" sz="2000" dirty="0">
                          <a:effectLst/>
                        </a:rPr>
                        <a:t>Full intestine (g)</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000">
                          <a:effectLst/>
                        </a:rPr>
                        <a:t>45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56.7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45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33.2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a:effectLst/>
                        </a:rPr>
                        <a:t>5.8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000" dirty="0">
                          <a:effectLst/>
                        </a:rPr>
                        <a:t>0.11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bl>
          </a:graphicData>
        </a:graphic>
      </p:graphicFrame>
      <p:sp>
        <p:nvSpPr>
          <p:cNvPr id="5" name="Rectangle 4"/>
          <p:cNvSpPr/>
          <p:nvPr/>
        </p:nvSpPr>
        <p:spPr>
          <a:xfrm>
            <a:off x="228599" y="5940493"/>
            <a:ext cx="8775200" cy="729430"/>
          </a:xfrm>
          <a:prstGeom prst="rect">
            <a:avLst/>
          </a:prstGeom>
        </p:spPr>
        <p:txBody>
          <a:bodyPr wrap="square">
            <a:spAutoFit/>
          </a:bodyPr>
          <a:lstStyle/>
          <a:p>
            <a:pPr algn="just">
              <a:lnSpc>
                <a:spcPct val="115000"/>
              </a:lnSpc>
              <a:spcAft>
                <a:spcPts val="1000"/>
              </a:spcAft>
            </a:pPr>
            <a:r>
              <a:rPr lang="en-US" baseline="30000" dirty="0">
                <a:latin typeface="Times New Roman" panose="02020603050405020304" pitchFamily="18" charset="0"/>
                <a:ea typeface="Calibri" panose="020F0502020204030204" pitchFamily="34" charset="0"/>
                <a:cs typeface="Times New Roman" panose="02020603050405020304" pitchFamily="18" charset="0"/>
              </a:rPr>
              <a:t>a-c</a:t>
            </a:r>
            <a:r>
              <a:rPr lang="en-US" dirty="0">
                <a:latin typeface="Times New Roman" panose="02020603050405020304" pitchFamily="18" charset="0"/>
                <a:ea typeface="Calibri" panose="020F0502020204030204" pitchFamily="34" charset="0"/>
                <a:cs typeface="Times New Roman" panose="02020603050405020304" pitchFamily="18" charset="0"/>
              </a:rPr>
              <a:t> Value within the same row followed by different subscripts differ significantly (p&lt;0.05). *nearly significant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fld id="{0AD00562-6421-4ADC-AEE2-37C096111C98}" type="slidenum">
              <a:rPr lang="en-US" smtClean="0"/>
              <a:t>17</a:t>
            </a:fld>
            <a:endParaRPr lang="en-US"/>
          </a:p>
        </p:txBody>
      </p:sp>
    </p:spTree>
    <p:extLst>
      <p:ext uri="{BB962C8B-B14F-4D97-AF65-F5344CB8AC3E}">
        <p14:creationId xmlns:p14="http://schemas.microsoft.com/office/powerpoint/2010/main" val="201248214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1" y="152399"/>
            <a:ext cx="8797120" cy="381001"/>
          </a:xfrm>
        </p:spPr>
        <p:txBody>
          <a:bodyPr>
            <a:noAutofit/>
          </a:bodyPr>
          <a:lstStyle/>
          <a:p>
            <a:pPr algn="ctr"/>
            <a:r>
              <a:rPr lang="en-US" sz="2400" dirty="0" smtClean="0"/>
              <a:t>Table 7: Effect </a:t>
            </a:r>
            <a:r>
              <a:rPr lang="en-US" sz="2400" dirty="0"/>
              <a:t>of Antibiotics and DFM on Egg parameters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64161964"/>
              </p:ext>
            </p:extLst>
          </p:nvPr>
        </p:nvGraphicFramePr>
        <p:xfrm>
          <a:off x="153513" y="646142"/>
          <a:ext cx="8891565" cy="5123790"/>
        </p:xfrm>
        <a:graphic>
          <a:graphicData uri="http://schemas.openxmlformats.org/drawingml/2006/table">
            <a:tbl>
              <a:tblPr firstRow="1" firstCol="1" bandRow="1">
                <a:tableStyleId>{5940675A-B579-460E-94D1-54222C63F5DA}</a:tableStyleId>
              </a:tblPr>
              <a:tblGrid>
                <a:gridCol w="2818287"/>
                <a:gridCol w="871760"/>
                <a:gridCol w="1007648"/>
                <a:gridCol w="1007648"/>
                <a:gridCol w="770544"/>
                <a:gridCol w="1143000"/>
                <a:gridCol w="1272678"/>
              </a:tblGrid>
              <a:tr h="344230">
                <a:tc rowSpan="2">
                  <a:txBody>
                    <a:bodyPr/>
                    <a:lstStyle/>
                    <a:p>
                      <a:pPr marL="0" marR="0">
                        <a:lnSpc>
                          <a:spcPct val="115000"/>
                        </a:lnSpc>
                        <a:spcBef>
                          <a:spcPts val="0"/>
                        </a:spcBef>
                        <a:spcAft>
                          <a:spcPts val="1000"/>
                        </a:spcAft>
                      </a:pPr>
                      <a:r>
                        <a:rPr lang="en-US" sz="2000" dirty="0">
                          <a:effectLst/>
                        </a:rPr>
                        <a:t> </a:t>
                      </a:r>
                    </a:p>
                    <a:p>
                      <a:pPr marL="0" marR="0">
                        <a:lnSpc>
                          <a:spcPct val="115000"/>
                        </a:lnSpc>
                        <a:spcBef>
                          <a:spcPts val="0"/>
                        </a:spcBef>
                        <a:spcAft>
                          <a:spcPts val="1000"/>
                        </a:spcAft>
                      </a:pPr>
                      <a:r>
                        <a:rPr lang="en-US" sz="2000" dirty="0">
                          <a:effectLst/>
                        </a:rPr>
                        <a:t>Parameter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gridSpan="4">
                  <a:txBody>
                    <a:bodyPr/>
                    <a:lstStyle/>
                    <a:p>
                      <a:pPr marL="0" marR="0">
                        <a:lnSpc>
                          <a:spcPct val="115000"/>
                        </a:lnSpc>
                        <a:spcBef>
                          <a:spcPts val="0"/>
                        </a:spcBef>
                        <a:spcAft>
                          <a:spcPts val="1000"/>
                        </a:spcAft>
                      </a:pPr>
                      <a:r>
                        <a:rPr lang="en-US" sz="2000">
                          <a:effectLst/>
                        </a:rPr>
                        <a:t>Treatment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a:lnSpc>
                          <a:spcPct val="115000"/>
                        </a:lnSpc>
                        <a:spcBef>
                          <a:spcPts val="0"/>
                        </a:spcBef>
                        <a:spcAft>
                          <a:spcPts val="1000"/>
                        </a:spcAft>
                      </a:pPr>
                      <a:r>
                        <a:rPr lang="en-US" sz="2000" dirty="0">
                          <a:effectLst/>
                        </a:rPr>
                        <a:t> </a:t>
                      </a:r>
                    </a:p>
                    <a:p>
                      <a:pPr marL="0" marR="0">
                        <a:lnSpc>
                          <a:spcPct val="115000"/>
                        </a:lnSpc>
                        <a:spcBef>
                          <a:spcPts val="0"/>
                        </a:spcBef>
                        <a:spcAft>
                          <a:spcPts val="1000"/>
                        </a:spcAft>
                      </a:pPr>
                      <a:r>
                        <a:rPr lang="en-US" sz="2000" dirty="0">
                          <a:effectLst/>
                        </a:rPr>
                        <a:t>SEM</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rowSpan="2">
                  <a:txBody>
                    <a:bodyPr/>
                    <a:lstStyle/>
                    <a:p>
                      <a:pPr marL="0" marR="0">
                        <a:lnSpc>
                          <a:spcPct val="115000"/>
                        </a:lnSpc>
                        <a:spcBef>
                          <a:spcPts val="0"/>
                        </a:spcBef>
                        <a:spcAft>
                          <a:spcPts val="1000"/>
                        </a:spcAft>
                      </a:pPr>
                      <a:r>
                        <a:rPr lang="en-US" sz="2000">
                          <a:effectLst/>
                        </a:rPr>
                        <a:t> </a:t>
                      </a:r>
                    </a:p>
                    <a:p>
                      <a:pPr marL="0" marR="0">
                        <a:lnSpc>
                          <a:spcPct val="115000"/>
                        </a:lnSpc>
                        <a:spcBef>
                          <a:spcPts val="0"/>
                        </a:spcBef>
                        <a:spcAft>
                          <a:spcPts val="1000"/>
                        </a:spcAft>
                      </a:pPr>
                      <a:r>
                        <a:rPr lang="en-US" sz="2000">
                          <a:effectLst/>
                        </a:rPr>
                        <a:t>P-Value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r>
              <a:tr h="558135">
                <a:tc vMerge="1">
                  <a:txBody>
                    <a:bodyPr/>
                    <a:lstStyle/>
                    <a:p>
                      <a:endParaRPr lang="en-US"/>
                    </a:p>
                  </a:txBody>
                  <a:tcPr/>
                </a:tc>
                <a:tc>
                  <a:txBody>
                    <a:bodyPr/>
                    <a:lstStyle/>
                    <a:p>
                      <a:pPr marL="0" marR="0">
                        <a:lnSpc>
                          <a:spcPct val="115000"/>
                        </a:lnSpc>
                        <a:spcBef>
                          <a:spcPts val="0"/>
                        </a:spcBef>
                        <a:spcAft>
                          <a:spcPts val="1000"/>
                        </a:spcAft>
                      </a:pPr>
                      <a:r>
                        <a:rPr lang="en-US" sz="2000" dirty="0">
                          <a:effectLst/>
                        </a:rPr>
                        <a:t>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1000"/>
                        </a:spcAft>
                      </a:pPr>
                      <a:r>
                        <a:rPr lang="en-US" sz="2000" dirty="0">
                          <a:effectLst/>
                        </a:rPr>
                        <a:t>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1000"/>
                        </a:spcAft>
                      </a:pPr>
                      <a:r>
                        <a:rPr lang="en-US" sz="2000" dirty="0">
                          <a:effectLst/>
                        </a:rPr>
                        <a:t>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1000"/>
                        </a:spcAft>
                      </a:pPr>
                      <a:r>
                        <a:rPr lang="en-US" sz="2000" dirty="0">
                          <a:effectLst/>
                        </a:rPr>
                        <a:t>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vMerge="1">
                  <a:txBody>
                    <a:bodyPr/>
                    <a:lstStyle/>
                    <a:p>
                      <a:endParaRPr lang="en-US"/>
                    </a:p>
                  </a:txBody>
                  <a:tcPr/>
                </a:tc>
                <a:tc vMerge="1">
                  <a:txBody>
                    <a:bodyPr/>
                    <a:lstStyle/>
                    <a:p>
                      <a:endParaRPr lang="en-US"/>
                    </a:p>
                  </a:txBody>
                  <a:tcPr/>
                </a:tc>
              </a:tr>
              <a:tr h="344230">
                <a:tc>
                  <a:txBody>
                    <a:bodyPr/>
                    <a:lstStyle/>
                    <a:p>
                      <a:pPr marL="0" marR="0">
                        <a:lnSpc>
                          <a:spcPct val="115000"/>
                        </a:lnSpc>
                        <a:spcBef>
                          <a:spcPts val="0"/>
                        </a:spcBef>
                        <a:spcAft>
                          <a:spcPts val="1000"/>
                        </a:spcAft>
                      </a:pPr>
                      <a:r>
                        <a:rPr lang="en-US" sz="2000" dirty="0">
                          <a:effectLst/>
                        </a:rPr>
                        <a:t>Egg weight (g)</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1000"/>
                        </a:spcAft>
                      </a:pPr>
                      <a:r>
                        <a:rPr lang="en-US" sz="2000" dirty="0">
                          <a:effectLst/>
                        </a:rPr>
                        <a:t>31.4</a:t>
                      </a:r>
                      <a:r>
                        <a:rPr lang="en-US" sz="2000" baseline="30000" dirty="0">
                          <a:effectLst/>
                        </a:rPr>
                        <a:t>c</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35.6</a:t>
                      </a:r>
                      <a:r>
                        <a:rPr lang="en-US" sz="2000" baseline="30000" dirty="0">
                          <a:effectLst/>
                        </a:rPr>
                        <a:t>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32.4</a:t>
                      </a:r>
                      <a:r>
                        <a:rPr lang="en-US" sz="2000" baseline="30000" dirty="0">
                          <a:effectLst/>
                        </a:rPr>
                        <a:t>b</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32.8</a:t>
                      </a:r>
                      <a:r>
                        <a:rPr lang="en-US" sz="2000" baseline="30000">
                          <a:effectLst/>
                        </a:rPr>
                        <a:t>b</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0.30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&lt;.0001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44230">
                <a:tc>
                  <a:txBody>
                    <a:bodyPr/>
                    <a:lstStyle/>
                    <a:p>
                      <a:pPr marL="0" marR="0">
                        <a:lnSpc>
                          <a:spcPct val="115000"/>
                        </a:lnSpc>
                        <a:spcBef>
                          <a:spcPts val="0"/>
                        </a:spcBef>
                        <a:spcAft>
                          <a:spcPts val="1000"/>
                        </a:spcAft>
                      </a:pPr>
                      <a:r>
                        <a:rPr lang="en-US" sz="2000">
                          <a:effectLst/>
                        </a:rPr>
                        <a:t>Egg length (mm)</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1000"/>
                        </a:spcAft>
                      </a:pPr>
                      <a:r>
                        <a:rPr lang="en-US" sz="2000" dirty="0">
                          <a:effectLst/>
                        </a:rPr>
                        <a:t>44.1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45.1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45.4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45.6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0.43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0.135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44230">
                <a:tc>
                  <a:txBody>
                    <a:bodyPr/>
                    <a:lstStyle/>
                    <a:p>
                      <a:pPr marL="0" marR="0">
                        <a:lnSpc>
                          <a:spcPct val="115000"/>
                        </a:lnSpc>
                        <a:spcBef>
                          <a:spcPts val="0"/>
                        </a:spcBef>
                        <a:spcAft>
                          <a:spcPts val="1000"/>
                        </a:spcAft>
                      </a:pPr>
                      <a:r>
                        <a:rPr lang="en-US" sz="2000">
                          <a:effectLst/>
                        </a:rPr>
                        <a:t>Egg width (mm)</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1000"/>
                        </a:spcAft>
                      </a:pPr>
                      <a:r>
                        <a:rPr lang="en-US" sz="2000">
                          <a:effectLst/>
                        </a:rPr>
                        <a:t>34.5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35.4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35.4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35.3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0.35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0.267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44230">
                <a:tc>
                  <a:txBody>
                    <a:bodyPr/>
                    <a:lstStyle/>
                    <a:p>
                      <a:pPr marL="0" marR="0">
                        <a:lnSpc>
                          <a:spcPct val="115000"/>
                        </a:lnSpc>
                        <a:spcBef>
                          <a:spcPts val="0"/>
                        </a:spcBef>
                        <a:spcAft>
                          <a:spcPts val="1000"/>
                        </a:spcAft>
                      </a:pPr>
                      <a:r>
                        <a:rPr lang="en-US" sz="2000">
                          <a:effectLst/>
                        </a:rPr>
                        <a:t>Egg shell weight (g)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1000"/>
                        </a:spcAft>
                      </a:pPr>
                      <a:r>
                        <a:rPr lang="en-US" sz="2000">
                          <a:effectLst/>
                        </a:rPr>
                        <a:t>5.4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5.1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6.0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5.4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0.24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0.123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709935">
                <a:tc>
                  <a:txBody>
                    <a:bodyPr/>
                    <a:lstStyle/>
                    <a:p>
                      <a:pPr marL="0" marR="0">
                        <a:lnSpc>
                          <a:spcPct val="115000"/>
                        </a:lnSpc>
                        <a:spcBef>
                          <a:spcPts val="0"/>
                        </a:spcBef>
                        <a:spcAft>
                          <a:spcPts val="1000"/>
                        </a:spcAft>
                      </a:pPr>
                      <a:r>
                        <a:rPr lang="en-US" sz="2000">
                          <a:effectLst/>
                        </a:rPr>
                        <a:t>Egg shell thickness (mm)</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1000"/>
                        </a:spcAft>
                      </a:pPr>
                      <a:r>
                        <a:rPr lang="en-US" sz="2000">
                          <a:effectLst/>
                        </a:rPr>
                        <a:t>4.2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4.0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3.1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4.2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0.79</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0.726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44230">
                <a:tc>
                  <a:txBody>
                    <a:bodyPr/>
                    <a:lstStyle/>
                    <a:p>
                      <a:pPr marL="0" marR="0">
                        <a:lnSpc>
                          <a:spcPct val="115000"/>
                        </a:lnSpc>
                        <a:spcBef>
                          <a:spcPts val="0"/>
                        </a:spcBef>
                        <a:spcAft>
                          <a:spcPts val="1000"/>
                        </a:spcAft>
                      </a:pPr>
                      <a:r>
                        <a:rPr lang="en-US" sz="2000">
                          <a:effectLst/>
                        </a:rPr>
                        <a:t>Albumin height (mm)</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1000"/>
                        </a:spcAft>
                      </a:pPr>
                      <a:r>
                        <a:rPr lang="en-US" sz="2000">
                          <a:effectLst/>
                        </a:rPr>
                        <a:t>5.8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5.7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5.5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5.4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0.57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0.954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44230">
                <a:tc>
                  <a:txBody>
                    <a:bodyPr/>
                    <a:lstStyle/>
                    <a:p>
                      <a:pPr marL="0" marR="0">
                        <a:lnSpc>
                          <a:spcPct val="115000"/>
                        </a:lnSpc>
                        <a:spcBef>
                          <a:spcPts val="0"/>
                        </a:spcBef>
                        <a:spcAft>
                          <a:spcPts val="1000"/>
                        </a:spcAft>
                      </a:pPr>
                      <a:r>
                        <a:rPr lang="en-US" sz="2000">
                          <a:effectLst/>
                        </a:rPr>
                        <a:t>Albumin width (mm)</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1000"/>
                        </a:spcAft>
                      </a:pPr>
                      <a:r>
                        <a:rPr lang="en-US" sz="2000">
                          <a:effectLst/>
                        </a:rPr>
                        <a:t>53.1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53.7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50.8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50.9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1.48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0.441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44230">
                <a:tc>
                  <a:txBody>
                    <a:bodyPr/>
                    <a:lstStyle/>
                    <a:p>
                      <a:pPr marL="0" marR="0">
                        <a:lnSpc>
                          <a:spcPct val="115000"/>
                        </a:lnSpc>
                        <a:spcBef>
                          <a:spcPts val="0"/>
                        </a:spcBef>
                        <a:spcAft>
                          <a:spcPts val="1000"/>
                        </a:spcAft>
                      </a:pPr>
                      <a:r>
                        <a:rPr lang="en-US" sz="2000">
                          <a:effectLst/>
                        </a:rPr>
                        <a:t>Albumen weight (g)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1000"/>
                        </a:spcAft>
                      </a:pPr>
                      <a:r>
                        <a:rPr lang="en-US" sz="2000">
                          <a:effectLst/>
                        </a:rPr>
                        <a:t>50.9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18.1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17.0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17.0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0.77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0.352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44230">
                <a:tc>
                  <a:txBody>
                    <a:bodyPr/>
                    <a:lstStyle/>
                    <a:p>
                      <a:pPr marL="0" marR="0">
                        <a:lnSpc>
                          <a:spcPct val="115000"/>
                        </a:lnSpc>
                        <a:spcBef>
                          <a:spcPts val="0"/>
                        </a:spcBef>
                        <a:spcAft>
                          <a:spcPts val="1000"/>
                        </a:spcAft>
                      </a:pPr>
                      <a:r>
                        <a:rPr lang="en-US" sz="2000">
                          <a:effectLst/>
                        </a:rPr>
                        <a:t>Haugh unit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1000"/>
                        </a:spcAft>
                      </a:pPr>
                      <a:r>
                        <a:rPr lang="en-US" sz="2000">
                          <a:effectLst/>
                        </a:rPr>
                        <a:t>85.7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84.5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83.3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82.3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3.31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0.895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44230">
                <a:tc>
                  <a:txBody>
                    <a:bodyPr/>
                    <a:lstStyle/>
                    <a:p>
                      <a:pPr marL="0" marR="0">
                        <a:lnSpc>
                          <a:spcPct val="115000"/>
                        </a:lnSpc>
                        <a:spcBef>
                          <a:spcPts val="0"/>
                        </a:spcBef>
                        <a:spcAft>
                          <a:spcPts val="1000"/>
                        </a:spcAft>
                      </a:pPr>
                      <a:r>
                        <a:rPr lang="en-US" sz="2000">
                          <a:effectLst/>
                        </a:rPr>
                        <a:t>Yolk weight (g)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1000"/>
                        </a:spcAft>
                      </a:pPr>
                      <a:r>
                        <a:rPr lang="en-US" sz="2000">
                          <a:effectLst/>
                        </a:rPr>
                        <a:t>8.8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8.9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9.4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a:effectLst/>
                        </a:rPr>
                        <a:t>8.5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0.40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0.513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344230">
                <a:tc>
                  <a:txBody>
                    <a:bodyPr/>
                    <a:lstStyle/>
                    <a:p>
                      <a:pPr marL="0" marR="0">
                        <a:lnSpc>
                          <a:spcPct val="115000"/>
                        </a:lnSpc>
                        <a:spcBef>
                          <a:spcPts val="0"/>
                        </a:spcBef>
                        <a:spcAft>
                          <a:spcPts val="1000"/>
                        </a:spcAft>
                      </a:pPr>
                      <a:r>
                        <a:rPr lang="en-US" sz="2000" dirty="0">
                          <a:effectLst/>
                        </a:rPr>
                        <a:t>Yolk height (mm)</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1000"/>
                        </a:spcAft>
                      </a:pPr>
                      <a:r>
                        <a:rPr lang="en-US" sz="2000" dirty="0">
                          <a:effectLst/>
                        </a:rPr>
                        <a:t>12.5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13.0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14.5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14.0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0.62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nSpc>
                          <a:spcPct val="115000"/>
                        </a:lnSpc>
                        <a:spcBef>
                          <a:spcPts val="0"/>
                        </a:spcBef>
                        <a:spcAft>
                          <a:spcPts val="1000"/>
                        </a:spcAft>
                      </a:pPr>
                      <a:r>
                        <a:rPr lang="en-US" sz="2000" dirty="0">
                          <a:effectLst/>
                        </a:rPr>
                        <a:t>0.165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bl>
          </a:graphicData>
        </a:graphic>
      </p:graphicFrame>
      <p:sp>
        <p:nvSpPr>
          <p:cNvPr id="5" name="Rectangle 4"/>
          <p:cNvSpPr/>
          <p:nvPr/>
        </p:nvSpPr>
        <p:spPr>
          <a:xfrm>
            <a:off x="249070" y="5719253"/>
            <a:ext cx="8700449" cy="800219"/>
          </a:xfrm>
          <a:prstGeom prst="rect">
            <a:avLst/>
          </a:prstGeom>
        </p:spPr>
        <p:txBody>
          <a:bodyPr wrap="square">
            <a:spAutoFit/>
          </a:bodyPr>
          <a:lstStyle/>
          <a:p>
            <a:pPr algn="just">
              <a:lnSpc>
                <a:spcPct val="115000"/>
              </a:lnSpc>
              <a:spcAft>
                <a:spcPts val="1000"/>
              </a:spcAft>
            </a:pPr>
            <a:r>
              <a:rPr lang="en-US" sz="2000" baseline="30000" dirty="0">
                <a:latin typeface="Times New Roman" panose="02020603050405020304" pitchFamily="18" charset="0"/>
                <a:ea typeface="Calibri" panose="020F0502020204030204" pitchFamily="34" charset="0"/>
                <a:cs typeface="Times New Roman" panose="02020603050405020304" pitchFamily="18" charset="0"/>
              </a:rPr>
              <a:t>a-c</a:t>
            </a:r>
            <a:r>
              <a:rPr lang="en-US" sz="2000" dirty="0">
                <a:latin typeface="Times New Roman" panose="02020603050405020304" pitchFamily="18" charset="0"/>
                <a:ea typeface="Calibri" panose="020F0502020204030204" pitchFamily="34" charset="0"/>
                <a:cs typeface="Times New Roman" panose="02020603050405020304" pitchFamily="18" charset="0"/>
              </a:rPr>
              <a:t> Value within the same row followed by different subscripts differ significantly (p&lt;0.05).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fld id="{0AD00562-6421-4ADC-AEE2-37C096111C98}" type="slidenum">
              <a:rPr lang="en-US" smtClean="0"/>
              <a:t>18</a:t>
            </a:fld>
            <a:endParaRPr lang="en-US"/>
          </a:p>
        </p:txBody>
      </p:sp>
    </p:spTree>
    <p:extLst>
      <p:ext uri="{BB962C8B-B14F-4D97-AF65-F5344CB8AC3E}">
        <p14:creationId xmlns:p14="http://schemas.microsoft.com/office/powerpoint/2010/main" val="325836601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026947"/>
          </a:xfrm>
        </p:spPr>
        <p:txBody>
          <a:bodyPr>
            <a:noAutofit/>
          </a:bodyPr>
          <a:lstStyle/>
          <a:p>
            <a:r>
              <a:rPr lang="en-US" sz="2400" dirty="0" smtClean="0"/>
              <a:t>Table 9: Average </a:t>
            </a:r>
            <a:r>
              <a:rPr lang="en-US" sz="2400" dirty="0"/>
              <a:t>weight of first egg, age and weight at first egg</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17086490"/>
              </p:ext>
            </p:extLst>
          </p:nvPr>
        </p:nvGraphicFramePr>
        <p:xfrm>
          <a:off x="228601" y="1219200"/>
          <a:ext cx="8610601" cy="4111735"/>
        </p:xfrm>
        <a:graphic>
          <a:graphicData uri="http://schemas.openxmlformats.org/drawingml/2006/table">
            <a:tbl>
              <a:tblPr firstRow="1" firstCol="1" bandRow="1">
                <a:tableStyleId>{5940675A-B579-460E-94D1-54222C63F5DA}</a:tableStyleId>
              </a:tblPr>
              <a:tblGrid>
                <a:gridCol w="2622402"/>
                <a:gridCol w="1067204"/>
                <a:gridCol w="1067204"/>
                <a:gridCol w="985111"/>
                <a:gridCol w="985111"/>
                <a:gridCol w="985111"/>
                <a:gridCol w="898458"/>
              </a:tblGrid>
              <a:tr h="650244">
                <a:tc rowSpan="2">
                  <a:txBody>
                    <a:bodyPr/>
                    <a:lstStyle/>
                    <a:p>
                      <a:pPr marL="0" marR="0" algn="just">
                        <a:lnSpc>
                          <a:spcPct val="115000"/>
                        </a:lnSpc>
                        <a:spcBef>
                          <a:spcPts val="0"/>
                        </a:spcBef>
                        <a:spcAft>
                          <a:spcPts val="1000"/>
                        </a:spcAft>
                      </a:pPr>
                      <a:r>
                        <a:rPr lang="en-US" sz="2300" dirty="0">
                          <a:effectLst/>
                        </a:rPr>
                        <a:t> </a:t>
                      </a:r>
                    </a:p>
                    <a:p>
                      <a:pPr marL="0" marR="0" algn="just">
                        <a:lnSpc>
                          <a:spcPct val="115000"/>
                        </a:lnSpc>
                        <a:spcBef>
                          <a:spcPts val="0"/>
                        </a:spcBef>
                        <a:spcAft>
                          <a:spcPts val="1000"/>
                        </a:spcAft>
                      </a:pPr>
                      <a:r>
                        <a:rPr lang="en-US" sz="2300" dirty="0">
                          <a:effectLst/>
                        </a:rPr>
                        <a:t>Parameter</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gridSpan="4">
                  <a:txBody>
                    <a:bodyPr/>
                    <a:lstStyle/>
                    <a:p>
                      <a:pPr marL="0" marR="0" algn="just">
                        <a:lnSpc>
                          <a:spcPct val="115000"/>
                        </a:lnSpc>
                        <a:spcBef>
                          <a:spcPts val="0"/>
                        </a:spcBef>
                        <a:spcAft>
                          <a:spcPts val="1000"/>
                        </a:spcAft>
                      </a:pPr>
                      <a:r>
                        <a:rPr lang="en-US" sz="2300" dirty="0">
                          <a:effectLst/>
                        </a:rPr>
                        <a:t>Treatment</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algn="just">
                        <a:lnSpc>
                          <a:spcPct val="115000"/>
                        </a:lnSpc>
                        <a:spcBef>
                          <a:spcPts val="0"/>
                        </a:spcBef>
                        <a:spcAft>
                          <a:spcPts val="1000"/>
                        </a:spcAft>
                      </a:pPr>
                      <a:r>
                        <a:rPr lang="en-US" sz="2300">
                          <a:effectLst/>
                        </a:rPr>
                        <a:t> </a:t>
                      </a:r>
                    </a:p>
                    <a:p>
                      <a:pPr marL="0" marR="0" algn="just">
                        <a:lnSpc>
                          <a:spcPct val="115000"/>
                        </a:lnSpc>
                        <a:spcBef>
                          <a:spcPts val="0"/>
                        </a:spcBef>
                        <a:spcAft>
                          <a:spcPts val="1000"/>
                        </a:spcAft>
                      </a:pPr>
                      <a:r>
                        <a:rPr lang="en-US" sz="2300">
                          <a:effectLst/>
                        </a:rPr>
                        <a:t>SEM</a:t>
                      </a:r>
                      <a:endParaRPr lang="en-US" sz="23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rowSpan="2">
                  <a:txBody>
                    <a:bodyPr/>
                    <a:lstStyle/>
                    <a:p>
                      <a:pPr marL="0" marR="0" algn="just">
                        <a:lnSpc>
                          <a:spcPct val="115000"/>
                        </a:lnSpc>
                        <a:spcBef>
                          <a:spcPts val="0"/>
                        </a:spcBef>
                        <a:spcAft>
                          <a:spcPts val="1000"/>
                        </a:spcAft>
                      </a:pPr>
                      <a:r>
                        <a:rPr lang="en-US" sz="2300">
                          <a:effectLst/>
                        </a:rPr>
                        <a:t> </a:t>
                      </a:r>
                    </a:p>
                    <a:p>
                      <a:pPr marL="0" marR="0" algn="just">
                        <a:lnSpc>
                          <a:spcPct val="115000"/>
                        </a:lnSpc>
                        <a:spcBef>
                          <a:spcPts val="0"/>
                        </a:spcBef>
                        <a:spcAft>
                          <a:spcPts val="1000"/>
                        </a:spcAft>
                      </a:pPr>
                      <a:r>
                        <a:rPr lang="en-US" sz="2300">
                          <a:effectLst/>
                        </a:rPr>
                        <a:t>P-Value</a:t>
                      </a:r>
                      <a:endParaRPr lang="en-US" sz="23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r>
              <a:tr h="1042903">
                <a:tc vMerge="1">
                  <a:txBody>
                    <a:bodyPr/>
                    <a:lstStyle/>
                    <a:p>
                      <a:endParaRPr lang="en-US"/>
                    </a:p>
                  </a:txBody>
                  <a:tcPr/>
                </a:tc>
                <a:tc>
                  <a:txBody>
                    <a:bodyPr/>
                    <a:lstStyle/>
                    <a:p>
                      <a:pPr marL="0" marR="0" algn="just">
                        <a:lnSpc>
                          <a:spcPct val="115000"/>
                        </a:lnSpc>
                        <a:spcBef>
                          <a:spcPts val="0"/>
                        </a:spcBef>
                        <a:spcAft>
                          <a:spcPts val="1000"/>
                        </a:spcAft>
                      </a:pPr>
                      <a:r>
                        <a:rPr lang="en-US" sz="2300" dirty="0">
                          <a:effectLst/>
                        </a:rPr>
                        <a:t>0</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300" dirty="0">
                          <a:effectLst/>
                        </a:rPr>
                        <a:t>1</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300" dirty="0">
                          <a:effectLst/>
                        </a:rPr>
                        <a:t>2</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300" dirty="0">
                          <a:effectLst/>
                        </a:rPr>
                        <a:t>3</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vMerge="1">
                  <a:txBody>
                    <a:bodyPr/>
                    <a:lstStyle/>
                    <a:p>
                      <a:endParaRPr lang="en-US"/>
                    </a:p>
                  </a:txBody>
                  <a:tcPr/>
                </a:tc>
                <a:tc vMerge="1">
                  <a:txBody>
                    <a:bodyPr/>
                    <a:lstStyle/>
                    <a:p>
                      <a:endParaRPr lang="en-US"/>
                    </a:p>
                  </a:txBody>
                  <a:tcPr/>
                </a:tc>
              </a:tr>
              <a:tr h="650244">
                <a:tc>
                  <a:txBody>
                    <a:bodyPr/>
                    <a:lstStyle/>
                    <a:p>
                      <a:pPr marL="0" marR="0" algn="just">
                        <a:lnSpc>
                          <a:spcPct val="115000"/>
                        </a:lnSpc>
                        <a:spcBef>
                          <a:spcPts val="0"/>
                        </a:spcBef>
                        <a:spcAft>
                          <a:spcPts val="1000"/>
                        </a:spcAft>
                      </a:pPr>
                      <a:r>
                        <a:rPr lang="en-US" sz="2300">
                          <a:effectLst/>
                        </a:rPr>
                        <a:t>Age at first egg (days)</a:t>
                      </a:r>
                      <a:endParaRPr lang="en-US" sz="23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300" dirty="0">
                          <a:effectLst/>
                        </a:rPr>
                        <a:t>120.0</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300" dirty="0">
                          <a:effectLst/>
                        </a:rPr>
                        <a:t>116.7</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300" dirty="0">
                          <a:effectLst/>
                        </a:rPr>
                        <a:t>121.0</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300" dirty="0">
                          <a:effectLst/>
                        </a:rPr>
                        <a:t>127.7</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300" dirty="0">
                          <a:effectLst/>
                        </a:rPr>
                        <a:t>3.67</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300">
                          <a:effectLst/>
                        </a:rPr>
                        <a:t>0.269</a:t>
                      </a:r>
                      <a:endParaRPr lang="en-US" sz="23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650244">
                <a:tc>
                  <a:txBody>
                    <a:bodyPr/>
                    <a:lstStyle/>
                    <a:p>
                      <a:pPr marL="0" marR="0" algn="just">
                        <a:lnSpc>
                          <a:spcPct val="115000"/>
                        </a:lnSpc>
                        <a:spcBef>
                          <a:spcPts val="0"/>
                        </a:spcBef>
                        <a:spcAft>
                          <a:spcPts val="1000"/>
                        </a:spcAft>
                      </a:pPr>
                      <a:r>
                        <a:rPr lang="en-US" sz="2300">
                          <a:effectLst/>
                        </a:rPr>
                        <a:t>Weight at first egg (g)</a:t>
                      </a:r>
                      <a:endParaRPr lang="en-US" sz="23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300">
                          <a:effectLst/>
                        </a:rPr>
                        <a:t>849.7</a:t>
                      </a:r>
                      <a:r>
                        <a:rPr lang="en-US" sz="2300" baseline="30000">
                          <a:effectLst/>
                        </a:rPr>
                        <a:t>b</a:t>
                      </a:r>
                      <a:endParaRPr lang="en-US" sz="23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300">
                          <a:effectLst/>
                        </a:rPr>
                        <a:t>964.0</a:t>
                      </a:r>
                      <a:r>
                        <a:rPr lang="en-US" sz="2300" baseline="30000">
                          <a:effectLst/>
                        </a:rPr>
                        <a:t>a</a:t>
                      </a:r>
                      <a:endParaRPr lang="en-US" sz="23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300" dirty="0">
                          <a:effectLst/>
                        </a:rPr>
                        <a:t>846.7</a:t>
                      </a:r>
                      <a:r>
                        <a:rPr lang="en-US" sz="2300" baseline="30000" dirty="0">
                          <a:effectLst/>
                        </a:rPr>
                        <a:t>b</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300" dirty="0">
                          <a:effectLst/>
                        </a:rPr>
                        <a:t>829.1</a:t>
                      </a:r>
                      <a:r>
                        <a:rPr lang="en-US" sz="2300" baseline="30000" dirty="0">
                          <a:effectLst/>
                        </a:rPr>
                        <a:t>b</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300" dirty="0">
                          <a:effectLst/>
                        </a:rPr>
                        <a:t>22.33</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300">
                          <a:effectLst/>
                        </a:rPr>
                        <a:t>0.010</a:t>
                      </a:r>
                      <a:endParaRPr lang="en-US" sz="23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650244">
                <a:tc>
                  <a:txBody>
                    <a:bodyPr/>
                    <a:lstStyle/>
                    <a:p>
                      <a:pPr marL="0" marR="0" algn="just">
                        <a:lnSpc>
                          <a:spcPct val="115000"/>
                        </a:lnSpc>
                        <a:spcBef>
                          <a:spcPts val="0"/>
                        </a:spcBef>
                        <a:spcAft>
                          <a:spcPts val="1000"/>
                        </a:spcAft>
                      </a:pPr>
                      <a:r>
                        <a:rPr lang="en-US" sz="2300">
                          <a:effectLst/>
                        </a:rPr>
                        <a:t>Weight of first egg (g)</a:t>
                      </a:r>
                      <a:endParaRPr lang="en-US" sz="23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lnSpc>
                          <a:spcPct val="115000"/>
                        </a:lnSpc>
                        <a:spcBef>
                          <a:spcPts val="0"/>
                        </a:spcBef>
                        <a:spcAft>
                          <a:spcPts val="1000"/>
                        </a:spcAft>
                      </a:pPr>
                      <a:r>
                        <a:rPr lang="en-US" sz="2300">
                          <a:effectLst/>
                        </a:rPr>
                        <a:t>21.0</a:t>
                      </a:r>
                      <a:r>
                        <a:rPr lang="en-US" sz="2300" baseline="30000">
                          <a:effectLst/>
                        </a:rPr>
                        <a:t>b</a:t>
                      </a:r>
                      <a:endParaRPr lang="en-US" sz="23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300">
                          <a:effectLst/>
                        </a:rPr>
                        <a:t>27.0</a:t>
                      </a:r>
                      <a:r>
                        <a:rPr lang="en-US" sz="2300" baseline="30000">
                          <a:effectLst/>
                        </a:rPr>
                        <a:t>a</a:t>
                      </a:r>
                      <a:endParaRPr lang="en-US" sz="23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300">
                          <a:effectLst/>
                        </a:rPr>
                        <a:t>23.0</a:t>
                      </a:r>
                      <a:r>
                        <a:rPr lang="en-US" sz="2300" baseline="30000">
                          <a:effectLst/>
                        </a:rPr>
                        <a:t>ab</a:t>
                      </a:r>
                      <a:endParaRPr lang="en-US" sz="23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300" dirty="0">
                          <a:effectLst/>
                        </a:rPr>
                        <a:t>23.3</a:t>
                      </a:r>
                      <a:r>
                        <a:rPr lang="en-US" sz="2300" baseline="30000" dirty="0">
                          <a:effectLst/>
                        </a:rPr>
                        <a:t>ab</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300" dirty="0">
                          <a:effectLst/>
                        </a:rPr>
                        <a:t>1.20</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marL="0" marR="0" algn="just">
                        <a:lnSpc>
                          <a:spcPct val="115000"/>
                        </a:lnSpc>
                        <a:spcBef>
                          <a:spcPts val="0"/>
                        </a:spcBef>
                        <a:spcAft>
                          <a:spcPts val="1000"/>
                        </a:spcAft>
                      </a:pPr>
                      <a:r>
                        <a:rPr lang="en-US" sz="2300" dirty="0">
                          <a:effectLst/>
                        </a:rPr>
                        <a:t>0.043</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bl>
          </a:graphicData>
        </a:graphic>
      </p:graphicFrame>
      <p:sp>
        <p:nvSpPr>
          <p:cNvPr id="5" name="Rectangle 4"/>
          <p:cNvSpPr/>
          <p:nvPr/>
        </p:nvSpPr>
        <p:spPr>
          <a:xfrm>
            <a:off x="628650" y="5671007"/>
            <a:ext cx="7754488" cy="729430"/>
          </a:xfrm>
          <a:prstGeom prst="rect">
            <a:avLst/>
          </a:prstGeom>
        </p:spPr>
        <p:txBody>
          <a:bodyPr wrap="square">
            <a:spAutoFit/>
          </a:bodyPr>
          <a:lstStyle/>
          <a:p>
            <a:pPr algn="just">
              <a:lnSpc>
                <a:spcPct val="115000"/>
              </a:lnSpc>
              <a:spcAft>
                <a:spcPts val="1000"/>
              </a:spcAft>
            </a:pPr>
            <a:r>
              <a:rPr lang="en-US" baseline="30000" dirty="0">
                <a:latin typeface="Times New Roman" panose="02020603050405020304" pitchFamily="18" charset="0"/>
                <a:ea typeface="Calibri" panose="020F0502020204030204" pitchFamily="34" charset="0"/>
                <a:cs typeface="Times New Roman" panose="02020603050405020304" pitchFamily="18" charset="0"/>
              </a:rPr>
              <a:t>a-b</a:t>
            </a:r>
            <a:r>
              <a:rPr lang="en-US" dirty="0">
                <a:latin typeface="Times New Roman" panose="02020603050405020304" pitchFamily="18" charset="0"/>
                <a:ea typeface="Calibri" panose="020F0502020204030204" pitchFamily="34" charset="0"/>
                <a:cs typeface="Times New Roman" panose="02020603050405020304" pitchFamily="18" charset="0"/>
              </a:rPr>
              <a:t> Value within the same row followed by different subscripts differ significantly (p&lt;0.05).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fld id="{0AD00562-6421-4ADC-AEE2-37C096111C98}" type="slidenum">
              <a:rPr lang="en-US" smtClean="0"/>
              <a:t>19</a:t>
            </a:fld>
            <a:endParaRPr lang="en-US"/>
          </a:p>
        </p:txBody>
      </p:sp>
    </p:spTree>
    <p:extLst>
      <p:ext uri="{BB962C8B-B14F-4D97-AF65-F5344CB8AC3E}">
        <p14:creationId xmlns:p14="http://schemas.microsoft.com/office/powerpoint/2010/main" val="248762716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00025" y="0"/>
            <a:ext cx="7886700" cy="647700"/>
          </a:xfrm>
        </p:spPr>
        <p:txBody>
          <a:bodyPr>
            <a:normAutofit fontScale="90000"/>
          </a:bodyPr>
          <a:lstStyle/>
          <a:p>
            <a:pPr eaLnBrk="1" hangingPunct="1"/>
            <a:r>
              <a:rPr lang="en-US" altLang="en-US" sz="4800" b="1" dirty="0" smtClean="0"/>
              <a:t>Outline of Presentation</a:t>
            </a:r>
          </a:p>
        </p:txBody>
      </p:sp>
      <p:graphicFrame>
        <p:nvGraphicFramePr>
          <p:cNvPr id="23" name="Diagram 22"/>
          <p:cNvGraphicFramePr/>
          <p:nvPr>
            <p:extLst/>
          </p:nvPr>
        </p:nvGraphicFramePr>
        <p:xfrm>
          <a:off x="521595" y="673460"/>
          <a:ext cx="8123350" cy="60493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0AD00562-6421-4ADC-AEE2-37C096111C98}" type="slidenum">
              <a:rPr lang="en-US" smtClean="0"/>
              <a:t>2</a:t>
            </a:fld>
            <a:endParaRPr lang="en-US"/>
          </a:p>
        </p:txBody>
      </p:sp>
    </p:spTree>
    <p:extLst>
      <p:ext uri="{BB962C8B-B14F-4D97-AF65-F5344CB8AC3E}">
        <p14:creationId xmlns:p14="http://schemas.microsoft.com/office/powerpoint/2010/main" val="249154223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lgn="l" rtl="0">
              <a:lnSpc>
                <a:spcPct val="90000"/>
              </a:lnSpc>
              <a:spcBef>
                <a:spcPct val="0"/>
              </a:spcBef>
            </a:pPr>
            <a:r>
              <a:rPr lang="en-US" sz="4800" b="1" dirty="0" smtClean="0"/>
              <a:t>CONCLUSION</a:t>
            </a:r>
            <a:br>
              <a:rPr lang="en-US" sz="4800" b="1" dirty="0" smtClean="0"/>
            </a:br>
            <a:endParaRPr lang="en-US" sz="4800" dirty="0"/>
          </a:p>
        </p:txBody>
      </p:sp>
      <p:sp>
        <p:nvSpPr>
          <p:cNvPr id="3" name="Content Placeholder 2"/>
          <p:cNvSpPr>
            <a:spLocks noGrp="1"/>
          </p:cNvSpPr>
          <p:nvPr>
            <p:ph idx="1"/>
          </p:nvPr>
        </p:nvSpPr>
        <p:spPr>
          <a:xfrm>
            <a:off x="184245" y="1143237"/>
            <a:ext cx="8802806" cy="5312155"/>
          </a:xfrm>
        </p:spPr>
        <p:txBody>
          <a:bodyPr>
            <a:noAutofit/>
          </a:bodyPr>
          <a:lstStyle/>
          <a:p>
            <a:pPr marL="0" indent="0">
              <a:buNone/>
            </a:pPr>
            <a:r>
              <a:rPr lang="en-US" sz="3200" dirty="0" smtClean="0"/>
              <a:t>The </a:t>
            </a:r>
            <a:r>
              <a:rPr lang="en-US" sz="3200" dirty="0"/>
              <a:t>results of the present study show that </a:t>
            </a:r>
            <a:endParaRPr lang="en-US" sz="3200" dirty="0" smtClean="0"/>
          </a:p>
          <a:p>
            <a:pPr marL="514350" indent="-514350">
              <a:buAutoNum type="arabicPeriod"/>
            </a:pPr>
            <a:r>
              <a:rPr lang="en-US" sz="4000" dirty="0" smtClean="0"/>
              <a:t>DFM </a:t>
            </a:r>
            <a:r>
              <a:rPr lang="en-US" sz="4000" dirty="0"/>
              <a:t>can be used in laying guinea fowls diets without any negative effects on their growth and productive performance. </a:t>
            </a:r>
            <a:endParaRPr lang="en-US" sz="4000" dirty="0" smtClean="0"/>
          </a:p>
          <a:p>
            <a:pPr marL="514350" indent="-514350">
              <a:buAutoNum type="arabicPeriod"/>
            </a:pPr>
            <a:r>
              <a:rPr lang="en-US" sz="4000" dirty="0" smtClean="0"/>
              <a:t>DFM </a:t>
            </a:r>
            <a:r>
              <a:rPr lang="en-US" sz="4000" dirty="0"/>
              <a:t>reduces feed consumption and efficiently convert them into body weight and egg. </a:t>
            </a:r>
            <a:endParaRPr lang="en-US" sz="4000" dirty="0" smtClean="0"/>
          </a:p>
          <a:p>
            <a:endParaRPr lang="en-US" sz="3200" dirty="0"/>
          </a:p>
        </p:txBody>
      </p:sp>
      <p:sp>
        <p:nvSpPr>
          <p:cNvPr id="6" name="Slide Number Placeholder 5"/>
          <p:cNvSpPr>
            <a:spLocks noGrp="1"/>
          </p:cNvSpPr>
          <p:nvPr>
            <p:ph type="sldNum" sz="quarter" idx="12"/>
          </p:nvPr>
        </p:nvSpPr>
        <p:spPr/>
        <p:txBody>
          <a:bodyPr/>
          <a:lstStyle/>
          <a:p>
            <a:fld id="{0AD00562-6421-4ADC-AEE2-37C096111C98}" type="slidenum">
              <a:rPr lang="en-US" smtClean="0"/>
              <a:t>20</a:t>
            </a:fld>
            <a:endParaRPr lang="en-US"/>
          </a:p>
        </p:txBody>
      </p:sp>
    </p:spTree>
    <p:extLst>
      <p:ext uri="{BB962C8B-B14F-4D97-AF65-F5344CB8AC3E}">
        <p14:creationId xmlns:p14="http://schemas.microsoft.com/office/powerpoint/2010/main" val="255518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1935" y="798491"/>
            <a:ext cx="8065394" cy="5449909"/>
          </a:xfrm>
        </p:spPr>
        <p:txBody>
          <a:bodyPr>
            <a:normAutofit/>
          </a:bodyPr>
          <a:lstStyle/>
          <a:p>
            <a:pPr marL="0" indent="0">
              <a:buNone/>
            </a:pPr>
            <a:r>
              <a:rPr lang="en-US" sz="4000" dirty="0" smtClean="0"/>
              <a:t>3. It </a:t>
            </a:r>
            <a:r>
              <a:rPr lang="en-US" sz="4000" dirty="0"/>
              <a:t>has an added value of reducing serum blood LDL cholesterol concentration whiles increasing total protein significantly. </a:t>
            </a:r>
          </a:p>
          <a:p>
            <a:pPr marL="0" indent="0">
              <a:buNone/>
            </a:pPr>
            <a:r>
              <a:rPr lang="en-US" sz="4000" dirty="0" smtClean="0"/>
              <a:t>4. DFM </a:t>
            </a:r>
            <a:r>
              <a:rPr lang="en-US" sz="4000" dirty="0"/>
              <a:t>can be used in the guinea savanna environments as a valuable alternative to the use of conventional sub-therapeutic antibiotics.</a:t>
            </a:r>
          </a:p>
          <a:p>
            <a:endParaRPr lang="en-US" sz="4000" dirty="0"/>
          </a:p>
        </p:txBody>
      </p:sp>
      <p:sp>
        <p:nvSpPr>
          <p:cNvPr id="5" name="Slide Number Placeholder 4"/>
          <p:cNvSpPr>
            <a:spLocks noGrp="1"/>
          </p:cNvSpPr>
          <p:nvPr>
            <p:ph type="sldNum" sz="quarter" idx="12"/>
          </p:nvPr>
        </p:nvSpPr>
        <p:spPr/>
        <p:txBody>
          <a:bodyPr/>
          <a:lstStyle/>
          <a:p>
            <a:fld id="{0AD00562-6421-4ADC-AEE2-37C096111C98}" type="slidenum">
              <a:rPr lang="en-US" smtClean="0"/>
              <a:t>21</a:t>
            </a:fld>
            <a:endParaRPr lang="en-US"/>
          </a:p>
        </p:txBody>
      </p:sp>
    </p:spTree>
    <p:extLst>
      <p:ext uri="{BB962C8B-B14F-4D97-AF65-F5344CB8AC3E}">
        <p14:creationId xmlns:p14="http://schemas.microsoft.com/office/powerpoint/2010/main" val="372863476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Recommendations</a:t>
            </a:r>
            <a:endParaRPr lang="en-US" sz="5400" dirty="0"/>
          </a:p>
        </p:txBody>
      </p:sp>
      <p:sp>
        <p:nvSpPr>
          <p:cNvPr id="3" name="Content Placeholder 2"/>
          <p:cNvSpPr>
            <a:spLocks noGrp="1"/>
          </p:cNvSpPr>
          <p:nvPr>
            <p:ph idx="1"/>
          </p:nvPr>
        </p:nvSpPr>
        <p:spPr>
          <a:xfrm>
            <a:off x="225188" y="1503653"/>
            <a:ext cx="8690212" cy="4807187"/>
          </a:xfrm>
        </p:spPr>
        <p:txBody>
          <a:bodyPr>
            <a:noAutofit/>
          </a:bodyPr>
          <a:lstStyle/>
          <a:p>
            <a:r>
              <a:rPr lang="en-US" sz="5400" dirty="0" smtClean="0"/>
              <a:t>Further research would be required to assess the efficacy of different levels of DFM and mode of application in guinea keets production in the guinea savanna zone</a:t>
            </a:r>
            <a:endParaRPr lang="en-US" sz="5400" dirty="0"/>
          </a:p>
        </p:txBody>
      </p:sp>
      <p:sp>
        <p:nvSpPr>
          <p:cNvPr id="6" name="Slide Number Placeholder 5"/>
          <p:cNvSpPr>
            <a:spLocks noGrp="1"/>
          </p:cNvSpPr>
          <p:nvPr>
            <p:ph type="sldNum" sz="quarter" idx="12"/>
          </p:nvPr>
        </p:nvSpPr>
        <p:spPr/>
        <p:txBody>
          <a:bodyPr/>
          <a:lstStyle/>
          <a:p>
            <a:fld id="{0AD00562-6421-4ADC-AEE2-37C096111C98}" type="slidenum">
              <a:rPr lang="en-US" smtClean="0"/>
              <a:t>22</a:t>
            </a:fld>
            <a:endParaRPr lang="en-US"/>
          </a:p>
        </p:txBody>
      </p:sp>
    </p:spTree>
    <p:extLst>
      <p:ext uri="{BB962C8B-B14F-4D97-AF65-F5344CB8AC3E}">
        <p14:creationId xmlns:p14="http://schemas.microsoft.com/office/powerpoint/2010/main" val="206218083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304800" y="1295400"/>
            <a:ext cx="8686800" cy="5181600"/>
          </a:xfrm>
        </p:spPr>
        <p:txBody>
          <a:bodyPr>
            <a:normAutofit/>
          </a:bodyPr>
          <a:lstStyle/>
          <a:p>
            <a:pPr marL="0" indent="0" algn="just">
              <a:buNone/>
            </a:pPr>
            <a:r>
              <a:rPr lang="en-US" sz="4000" dirty="0">
                <a:latin typeface="Times New Roman" panose="02020603050405020304" pitchFamily="18" charset="0"/>
                <a:cs typeface="Times New Roman" panose="02020603050405020304" pitchFamily="18" charset="0"/>
              </a:rPr>
              <a:t>The use of antibiotics at sub-therapeutic levels have raised concerns about antibiotic residues in animal products and has been implicated in the development of drug-resistant bacteria in animals and humans (Landers </a:t>
            </a:r>
            <a:r>
              <a:rPr lang="en-US" sz="4000" i="1" dirty="0">
                <a:latin typeface="Times New Roman" panose="02020603050405020304" pitchFamily="18" charset="0"/>
                <a:cs typeface="Times New Roman" panose="02020603050405020304" pitchFamily="18" charset="0"/>
              </a:rPr>
              <a:t>et al</a:t>
            </a:r>
            <a:r>
              <a:rPr lang="en-US" sz="4000" dirty="0">
                <a:latin typeface="Times New Roman" panose="02020603050405020304" pitchFamily="18" charset="0"/>
                <a:cs typeface="Times New Roman" panose="02020603050405020304" pitchFamily="18" charset="0"/>
              </a:rPr>
              <a:t>., 2012; </a:t>
            </a:r>
            <a:r>
              <a:rPr lang="en-US" sz="4000" dirty="0" err="1">
                <a:latin typeface="Times New Roman" panose="02020603050405020304" pitchFamily="18" charset="0"/>
                <a:cs typeface="Times New Roman" panose="02020603050405020304" pitchFamily="18" charset="0"/>
              </a:rPr>
              <a:t>Castanon</a:t>
            </a:r>
            <a:r>
              <a:rPr lang="en-US" sz="4000" dirty="0">
                <a:latin typeface="Times New Roman" panose="02020603050405020304" pitchFamily="18" charset="0"/>
                <a:cs typeface="Times New Roman" panose="02020603050405020304" pitchFamily="18" charset="0"/>
              </a:rPr>
              <a:t>, 2007). </a:t>
            </a:r>
          </a:p>
        </p:txBody>
      </p:sp>
    </p:spTree>
    <p:extLst>
      <p:ext uri="{BB962C8B-B14F-4D97-AF65-F5344CB8AC3E}">
        <p14:creationId xmlns:p14="http://schemas.microsoft.com/office/powerpoint/2010/main" val="552362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972356"/>
          </a:xfrm>
        </p:spPr>
        <p:txBody>
          <a:bodyPr/>
          <a:lstStyle/>
          <a:p>
            <a:pPr algn="ctr"/>
            <a:r>
              <a:rPr lang="en-US" sz="5400" dirty="0" smtClean="0"/>
              <a:t>OBJECTIVE</a:t>
            </a:r>
            <a:endParaRPr lang="en-US" sz="5400" dirty="0"/>
          </a:p>
        </p:txBody>
      </p:sp>
      <p:sp>
        <p:nvSpPr>
          <p:cNvPr id="3" name="Content Placeholder 2"/>
          <p:cNvSpPr>
            <a:spLocks noGrp="1"/>
          </p:cNvSpPr>
          <p:nvPr>
            <p:ph idx="1"/>
          </p:nvPr>
        </p:nvSpPr>
        <p:spPr>
          <a:xfrm>
            <a:off x="158905" y="1337481"/>
            <a:ext cx="8806675" cy="5275192"/>
          </a:xfrm>
        </p:spPr>
        <p:txBody>
          <a:bodyPr>
            <a:normAutofit/>
          </a:bodyPr>
          <a:lstStyle/>
          <a:p>
            <a:pPr marL="0" lvl="0" indent="0" algn="just">
              <a:buClr>
                <a:srgbClr val="90C226"/>
              </a:buClr>
              <a:buNone/>
            </a:pPr>
            <a:r>
              <a:rPr lang="en-US" sz="5400" dirty="0" smtClean="0">
                <a:latin typeface="Times New Roman" panose="02020603050405020304" pitchFamily="18" charset="0"/>
                <a:cs typeface="Times New Roman" panose="02020603050405020304" pitchFamily="18" charset="0"/>
              </a:rPr>
              <a:t>To evaluate the effect of growth </a:t>
            </a:r>
            <a:r>
              <a:rPr lang="en-US" sz="5400" dirty="0">
                <a:latin typeface="Times New Roman" panose="02020603050405020304" pitchFamily="18" charset="0"/>
                <a:cs typeface="Times New Roman" panose="02020603050405020304" pitchFamily="18" charset="0"/>
              </a:rPr>
              <a:t>performance and health status of </a:t>
            </a:r>
            <a:r>
              <a:rPr lang="en-US" sz="5400" dirty="0" smtClean="0">
                <a:latin typeface="Times New Roman" panose="02020603050405020304" pitchFamily="18" charset="0"/>
                <a:cs typeface="Times New Roman" panose="02020603050405020304" pitchFamily="18" charset="0"/>
              </a:rPr>
              <a:t>growing and laying guinea fowls in the guinea </a:t>
            </a:r>
            <a:r>
              <a:rPr lang="en-US" sz="5400" dirty="0">
                <a:latin typeface="Times New Roman" panose="02020603050405020304" pitchFamily="18" charset="0"/>
                <a:cs typeface="Times New Roman" panose="02020603050405020304" pitchFamily="18" charset="0"/>
              </a:rPr>
              <a:t>savanna environment</a:t>
            </a:r>
          </a:p>
          <a:p>
            <a:pPr marL="0" indent="0" algn="just">
              <a:buNone/>
            </a:pPr>
            <a:endParaRPr lang="en-US" sz="4400" dirty="0"/>
          </a:p>
        </p:txBody>
      </p:sp>
      <p:sp>
        <p:nvSpPr>
          <p:cNvPr id="6" name="Slide Number Placeholder 5"/>
          <p:cNvSpPr>
            <a:spLocks noGrp="1"/>
          </p:cNvSpPr>
          <p:nvPr>
            <p:ph type="sldNum" sz="quarter" idx="12"/>
          </p:nvPr>
        </p:nvSpPr>
        <p:spPr/>
        <p:txBody>
          <a:bodyPr/>
          <a:lstStyle/>
          <a:p>
            <a:fld id="{0AD00562-6421-4ADC-AEE2-37C096111C98}" type="slidenum">
              <a:rPr lang="en-US" smtClean="0"/>
              <a:t>4</a:t>
            </a:fld>
            <a:endParaRPr lang="en-US"/>
          </a:p>
        </p:txBody>
      </p:sp>
    </p:spTree>
    <p:extLst>
      <p:ext uri="{BB962C8B-B14F-4D97-AF65-F5344CB8AC3E}">
        <p14:creationId xmlns:p14="http://schemas.microsoft.com/office/powerpoint/2010/main" val="30792626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AND METHODS</a:t>
            </a:r>
          </a:p>
        </p:txBody>
      </p:sp>
      <p:sp>
        <p:nvSpPr>
          <p:cNvPr id="3" name="Content Placeholder 2"/>
          <p:cNvSpPr>
            <a:spLocks noGrp="1"/>
          </p:cNvSpPr>
          <p:nvPr>
            <p:ph idx="1"/>
          </p:nvPr>
        </p:nvSpPr>
        <p:spPr>
          <a:xfrm>
            <a:off x="309446" y="1828801"/>
            <a:ext cx="8639407" cy="4212562"/>
          </a:xfrm>
        </p:spPr>
        <p:txBody>
          <a:bodyPr>
            <a:normAutofit fontScale="92500" lnSpcReduction="20000"/>
          </a:bodyPr>
          <a:lstStyle/>
          <a:p>
            <a:r>
              <a:rPr lang="en-US" sz="5400" dirty="0">
                <a:latin typeface="Times New Roman" panose="02020603050405020304" pitchFamily="18" charset="0"/>
                <a:cs typeface="Times New Roman" panose="02020603050405020304" pitchFamily="18" charset="0"/>
              </a:rPr>
              <a:t>Experimental </a:t>
            </a:r>
            <a:r>
              <a:rPr lang="en-US" sz="5400" dirty="0" smtClean="0">
                <a:latin typeface="Times New Roman" panose="02020603050405020304" pitchFamily="18" charset="0"/>
                <a:cs typeface="Times New Roman" panose="02020603050405020304" pitchFamily="18" charset="0"/>
              </a:rPr>
              <a:t>Location</a:t>
            </a:r>
          </a:p>
          <a:p>
            <a:pPr marL="0" indent="0">
              <a:buNone/>
            </a:pPr>
            <a:r>
              <a:rPr lang="en-US" sz="5400" dirty="0">
                <a:latin typeface="Times New Roman" panose="02020603050405020304" pitchFamily="18" charset="0"/>
                <a:cs typeface="Times New Roman" panose="02020603050405020304" pitchFamily="18" charset="0"/>
              </a:rPr>
              <a:t>The experiment was conducted at the Tamale Air Force Base (AFB) guinea fowl project site and Tamale is the regional capital of northern region</a:t>
            </a:r>
            <a:r>
              <a:rPr lang="en-US" sz="4000" dirty="0">
                <a:latin typeface="Times New Roman" panose="02020603050405020304" pitchFamily="18" charset="0"/>
                <a:cs typeface="Times New Roman" panose="02020603050405020304" pitchFamily="18" charset="0"/>
              </a:rPr>
              <a:t>. </a:t>
            </a:r>
          </a:p>
        </p:txBody>
      </p:sp>
      <p:sp>
        <p:nvSpPr>
          <p:cNvPr id="6" name="Slide Number Placeholder 5"/>
          <p:cNvSpPr>
            <a:spLocks noGrp="1"/>
          </p:cNvSpPr>
          <p:nvPr>
            <p:ph type="sldNum" sz="quarter" idx="12"/>
          </p:nvPr>
        </p:nvSpPr>
        <p:spPr/>
        <p:txBody>
          <a:bodyPr/>
          <a:lstStyle/>
          <a:p>
            <a:fld id="{0AD00562-6421-4ADC-AEE2-37C096111C98}" type="slidenum">
              <a:rPr lang="en-US" smtClean="0"/>
              <a:t>5</a:t>
            </a:fld>
            <a:endParaRPr lang="en-US"/>
          </a:p>
        </p:txBody>
      </p:sp>
    </p:spTree>
    <p:extLst>
      <p:ext uri="{BB962C8B-B14F-4D97-AF65-F5344CB8AC3E}">
        <p14:creationId xmlns:p14="http://schemas.microsoft.com/office/powerpoint/2010/main" val="29288808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Experimental A</a:t>
            </a:r>
            <a:r>
              <a:rPr lang="en-US" dirty="0" smtClean="0"/>
              <a:t>nimals </a:t>
            </a:r>
            <a:r>
              <a:rPr lang="en-US" dirty="0"/>
              <a:t>and </a:t>
            </a:r>
            <a:r>
              <a:rPr lang="en-US" dirty="0" smtClean="0"/>
              <a:t>Design</a:t>
            </a:r>
            <a:r>
              <a:rPr lang="en-US" dirty="0"/>
              <a:t/>
            </a:r>
            <a:br>
              <a:rPr lang="en-US" dirty="0"/>
            </a:br>
            <a:endParaRPr lang="en-US" dirty="0"/>
          </a:p>
        </p:txBody>
      </p:sp>
      <p:sp>
        <p:nvSpPr>
          <p:cNvPr id="3" name="Content Placeholder 2"/>
          <p:cNvSpPr>
            <a:spLocks noGrp="1"/>
          </p:cNvSpPr>
          <p:nvPr>
            <p:ph idx="1"/>
          </p:nvPr>
        </p:nvSpPr>
        <p:spPr>
          <a:xfrm>
            <a:off x="255896" y="1665027"/>
            <a:ext cx="8239835" cy="4804012"/>
          </a:xfrm>
        </p:spPr>
        <p:txBody>
          <a:bodyPr>
            <a:normAutofit fontScale="92500" lnSpcReduction="20000"/>
          </a:bodyPr>
          <a:lstStyle/>
          <a:p>
            <a:r>
              <a:rPr lang="en-US" sz="4400" dirty="0" smtClean="0">
                <a:latin typeface="Times New Roman" panose="02020603050405020304" pitchFamily="18" charset="0"/>
                <a:cs typeface="Times New Roman" panose="02020603050405020304" pitchFamily="18" charset="0"/>
              </a:rPr>
              <a:t>One </a:t>
            </a:r>
            <a:r>
              <a:rPr lang="en-US" sz="4400" dirty="0">
                <a:latin typeface="Times New Roman" panose="02020603050405020304" pitchFamily="18" charset="0"/>
                <a:cs typeface="Times New Roman" panose="02020603050405020304" pitchFamily="18" charset="0"/>
              </a:rPr>
              <a:t>hundred and </a:t>
            </a:r>
            <a:r>
              <a:rPr lang="en-US" sz="4400" dirty="0" err="1" smtClean="0">
                <a:latin typeface="Times New Roman" panose="02020603050405020304" pitchFamily="18" charset="0"/>
                <a:cs typeface="Times New Roman" panose="02020603050405020304" pitchFamily="18" charset="0"/>
              </a:rPr>
              <a:t>fourty</a:t>
            </a:r>
            <a:r>
              <a:rPr lang="en-US" sz="4400" dirty="0" smtClean="0">
                <a:latin typeface="Times New Roman" panose="02020603050405020304" pitchFamily="18" charset="0"/>
                <a:cs typeface="Times New Roman" panose="02020603050405020304" pitchFamily="18" charset="0"/>
              </a:rPr>
              <a:t>-four (144) 10 weeks old guinea fowls were randomly </a:t>
            </a:r>
            <a:r>
              <a:rPr lang="en-US" sz="4400" dirty="0">
                <a:latin typeface="Times New Roman" panose="02020603050405020304" pitchFamily="18" charset="0"/>
                <a:cs typeface="Times New Roman" panose="02020603050405020304" pitchFamily="18" charset="0"/>
              </a:rPr>
              <a:t>allotted to 4 treatment </a:t>
            </a:r>
            <a:r>
              <a:rPr lang="en-US" sz="4400" dirty="0" smtClean="0">
                <a:latin typeface="Times New Roman" panose="02020603050405020304" pitchFamily="18" charset="0"/>
                <a:cs typeface="Times New Roman" panose="02020603050405020304" pitchFamily="18" charset="0"/>
              </a:rPr>
              <a:t>groups</a:t>
            </a:r>
            <a:r>
              <a:rPr lang="en-US" sz="4400" dirty="0">
                <a:latin typeface="Times New Roman" panose="02020603050405020304" pitchFamily="18" charset="0"/>
                <a:cs typeface="Times New Roman" panose="02020603050405020304" pitchFamily="18" charset="0"/>
              </a:rPr>
              <a:t> </a:t>
            </a:r>
            <a:r>
              <a:rPr lang="en-US" sz="4400" dirty="0" smtClean="0">
                <a:latin typeface="Times New Roman" panose="02020603050405020304" pitchFamily="18" charset="0"/>
                <a:cs typeface="Times New Roman" panose="02020603050405020304" pitchFamily="18" charset="0"/>
              </a:rPr>
              <a:t>in </a:t>
            </a:r>
            <a:r>
              <a:rPr lang="en-US" sz="4400" dirty="0">
                <a:latin typeface="Times New Roman" panose="02020603050405020304" pitchFamily="18" charset="0"/>
                <a:cs typeface="Times New Roman" panose="02020603050405020304" pitchFamily="18" charset="0"/>
              </a:rPr>
              <a:t>a completely randomized design. </a:t>
            </a:r>
            <a:endParaRPr lang="en-US" sz="4400" dirty="0" smtClean="0">
              <a:latin typeface="Times New Roman" panose="02020603050405020304" pitchFamily="18" charset="0"/>
              <a:cs typeface="Times New Roman" panose="02020603050405020304" pitchFamily="18" charset="0"/>
            </a:endParaRPr>
          </a:p>
          <a:p>
            <a:r>
              <a:rPr lang="en-US" sz="4400" dirty="0" smtClean="0">
                <a:latin typeface="Times New Roman" panose="02020603050405020304" pitchFamily="18" charset="0"/>
                <a:cs typeface="Times New Roman" panose="02020603050405020304" pitchFamily="18" charset="0"/>
              </a:rPr>
              <a:t>Each </a:t>
            </a:r>
            <a:r>
              <a:rPr lang="en-US" sz="4400" dirty="0">
                <a:latin typeface="Times New Roman" panose="02020603050405020304" pitchFamily="18" charset="0"/>
                <a:cs typeface="Times New Roman" panose="02020603050405020304" pitchFamily="18" charset="0"/>
              </a:rPr>
              <a:t>treatment, consisting of </a:t>
            </a:r>
            <a:r>
              <a:rPr lang="en-US" sz="4400" dirty="0" smtClean="0">
                <a:latin typeface="Times New Roman" panose="02020603050405020304" pitchFamily="18" charset="0"/>
                <a:cs typeface="Times New Roman" panose="02020603050405020304" pitchFamily="18" charset="0"/>
              </a:rPr>
              <a:t>36 birds were replicated </a:t>
            </a:r>
            <a:r>
              <a:rPr lang="en-US" sz="4400" dirty="0">
                <a:latin typeface="Times New Roman" panose="02020603050405020304" pitchFamily="18" charset="0"/>
                <a:cs typeface="Times New Roman" panose="02020603050405020304" pitchFamily="18" charset="0"/>
              </a:rPr>
              <a:t>three times with 12 birds (10females:2males) per replicate for </a:t>
            </a:r>
            <a:r>
              <a:rPr lang="en-US" sz="4400" dirty="0" smtClean="0">
                <a:latin typeface="Times New Roman" panose="02020603050405020304" pitchFamily="18" charset="0"/>
                <a:cs typeface="Times New Roman" panose="02020603050405020304" pitchFamily="18" charset="0"/>
              </a:rPr>
              <a:t>35 weeks</a:t>
            </a:r>
            <a:endParaRPr lang="en-US" sz="4400" dirty="0">
              <a:latin typeface="Times New Roman" panose="02020603050405020304" pitchFamily="18" charset="0"/>
              <a:cs typeface="Times New Roman" panose="02020603050405020304" pitchFamily="18" charset="0"/>
            </a:endParaRPr>
          </a:p>
          <a:p>
            <a:endParaRPr lang="en-US" sz="4000" dirty="0"/>
          </a:p>
        </p:txBody>
      </p:sp>
      <p:sp>
        <p:nvSpPr>
          <p:cNvPr id="6" name="Slide Number Placeholder 5"/>
          <p:cNvSpPr>
            <a:spLocks noGrp="1"/>
          </p:cNvSpPr>
          <p:nvPr>
            <p:ph type="sldNum" sz="quarter" idx="12"/>
          </p:nvPr>
        </p:nvSpPr>
        <p:spPr/>
        <p:txBody>
          <a:bodyPr/>
          <a:lstStyle/>
          <a:p>
            <a:fld id="{0AD00562-6421-4ADC-AEE2-37C096111C98}" type="slidenum">
              <a:rPr lang="en-US" smtClean="0"/>
              <a:t>6</a:t>
            </a:fld>
            <a:endParaRPr lang="en-US"/>
          </a:p>
        </p:txBody>
      </p:sp>
    </p:spTree>
    <p:extLst>
      <p:ext uri="{BB962C8B-B14F-4D97-AF65-F5344CB8AC3E}">
        <p14:creationId xmlns:p14="http://schemas.microsoft.com/office/powerpoint/2010/main" val="145370917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a:latin typeface="Times New Roman" panose="02020603050405020304" pitchFamily="18" charset="0"/>
                <a:cs typeface="Times New Roman" panose="02020603050405020304" pitchFamily="18" charset="0"/>
              </a:rPr>
              <a:t>TREATMENTS</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28600" y="1143000"/>
            <a:ext cx="8471078" cy="5410200"/>
          </a:xfrm>
        </p:spPr>
        <p:txBody>
          <a:bodyPr>
            <a:noAutofit/>
          </a:bodyPr>
          <a:lstStyle/>
          <a:p>
            <a:pPr marL="0" indent="0">
              <a:buNone/>
            </a:pPr>
            <a:r>
              <a:rPr lang="en-US" sz="4000" dirty="0" smtClean="0">
                <a:latin typeface="Times New Roman" panose="02020603050405020304" pitchFamily="18" charset="0"/>
                <a:cs typeface="Times New Roman" panose="02020603050405020304" pitchFamily="18" charset="0"/>
              </a:rPr>
              <a:t>Four (4) </a:t>
            </a:r>
            <a:r>
              <a:rPr lang="en-US" sz="4000" dirty="0">
                <a:latin typeface="Times New Roman" panose="02020603050405020304" pitchFamily="18" charset="0"/>
                <a:cs typeface="Times New Roman" panose="02020603050405020304" pitchFamily="18" charset="0"/>
              </a:rPr>
              <a:t>frequency regime which include: </a:t>
            </a:r>
            <a:endParaRPr lang="en-US" sz="4000" dirty="0" smtClean="0">
              <a:latin typeface="Times New Roman" panose="02020603050405020304" pitchFamily="18" charset="0"/>
              <a:cs typeface="Times New Roman" panose="02020603050405020304" pitchFamily="18" charset="0"/>
            </a:endParaRPr>
          </a:p>
          <a:p>
            <a:r>
              <a:rPr lang="en-US" sz="4000" dirty="0" smtClean="0">
                <a:latin typeface="Times New Roman" panose="02020603050405020304" pitchFamily="18" charset="0"/>
                <a:cs typeface="Times New Roman" panose="02020603050405020304" pitchFamily="18" charset="0"/>
              </a:rPr>
              <a:t>control</a:t>
            </a:r>
            <a:r>
              <a:rPr lang="en-US" sz="4000" dirty="0">
                <a:latin typeface="Times New Roman" panose="02020603050405020304" pitchFamily="18" charset="0"/>
                <a:cs typeface="Times New Roman" panose="02020603050405020304" pitchFamily="18" charset="0"/>
              </a:rPr>
              <a:t>, </a:t>
            </a:r>
            <a:endParaRPr lang="en-US" sz="4000" dirty="0" smtClean="0">
              <a:latin typeface="Times New Roman" panose="02020603050405020304" pitchFamily="18" charset="0"/>
              <a:cs typeface="Times New Roman" panose="02020603050405020304" pitchFamily="18" charset="0"/>
            </a:endParaRPr>
          </a:p>
          <a:p>
            <a:r>
              <a:rPr lang="en-US" sz="4000" dirty="0" smtClean="0">
                <a:latin typeface="Times New Roman" panose="02020603050405020304" pitchFamily="18" charset="0"/>
                <a:cs typeface="Times New Roman" panose="02020603050405020304" pitchFamily="18" charset="0"/>
              </a:rPr>
              <a:t>daily</a:t>
            </a:r>
            <a:r>
              <a:rPr lang="en-US" sz="4000" dirty="0">
                <a:latin typeface="Times New Roman" panose="02020603050405020304" pitchFamily="18" charset="0"/>
                <a:cs typeface="Times New Roman" panose="02020603050405020304" pitchFamily="18" charset="0"/>
              </a:rPr>
              <a:t>, </a:t>
            </a:r>
            <a:endParaRPr lang="en-US" sz="4000" dirty="0" smtClean="0">
              <a:latin typeface="Times New Roman" panose="02020603050405020304" pitchFamily="18" charset="0"/>
              <a:cs typeface="Times New Roman" panose="02020603050405020304" pitchFamily="18" charset="0"/>
            </a:endParaRPr>
          </a:p>
          <a:p>
            <a:r>
              <a:rPr lang="en-US" sz="4000" dirty="0">
                <a:latin typeface="Times New Roman" panose="02020603050405020304" pitchFamily="18" charset="0"/>
                <a:cs typeface="Times New Roman" panose="02020603050405020304" pitchFamily="18" charset="0"/>
              </a:rPr>
              <a:t>3 consecutive days per week (CDW) </a:t>
            </a:r>
          </a:p>
          <a:p>
            <a:r>
              <a:rPr lang="en-US" sz="4000" dirty="0">
                <a:latin typeface="Times New Roman" panose="02020603050405020304" pitchFamily="18" charset="0"/>
                <a:cs typeface="Times New Roman" panose="02020603050405020304" pitchFamily="18" charset="0"/>
              </a:rPr>
              <a:t> 7-days repeated every other week (DREOW) of DFM at 1.5ml/L through water</a:t>
            </a:r>
          </a:p>
          <a:p>
            <a:endParaRPr lang="en-US" sz="4000" dirty="0" smtClean="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0AD00562-6421-4ADC-AEE2-37C096111C98}" type="slidenum">
              <a:rPr lang="en-US" smtClean="0"/>
              <a:t>7</a:t>
            </a:fld>
            <a:endParaRPr lang="en-US"/>
          </a:p>
        </p:txBody>
      </p:sp>
    </p:spTree>
    <p:extLst>
      <p:ext uri="{BB962C8B-B14F-4D97-AF65-F5344CB8AC3E}">
        <p14:creationId xmlns:p14="http://schemas.microsoft.com/office/powerpoint/2010/main" val="200917740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Experimental </a:t>
            </a:r>
            <a:r>
              <a:rPr lang="en-US" b="1" dirty="0" smtClean="0"/>
              <a:t>diet </a:t>
            </a:r>
            <a:r>
              <a:rPr lang="en-US" b="1" dirty="0"/>
              <a:t>and water</a:t>
            </a:r>
            <a:r>
              <a:rPr lang="en-US" dirty="0"/>
              <a:t/>
            </a:r>
            <a:br>
              <a:rPr lang="en-US" dirty="0"/>
            </a:br>
            <a:endParaRPr lang="en-US" dirty="0"/>
          </a:p>
        </p:txBody>
      </p:sp>
      <p:sp>
        <p:nvSpPr>
          <p:cNvPr id="3" name="Content Placeholder 2"/>
          <p:cNvSpPr>
            <a:spLocks noGrp="1"/>
          </p:cNvSpPr>
          <p:nvPr>
            <p:ph idx="1"/>
          </p:nvPr>
        </p:nvSpPr>
        <p:spPr>
          <a:xfrm>
            <a:off x="183525" y="1519708"/>
            <a:ext cx="8702897" cy="4945487"/>
          </a:xfrm>
        </p:spPr>
        <p:txBody>
          <a:bodyPr>
            <a:noAutofit/>
          </a:bodyPr>
          <a:lstStyle/>
          <a:p>
            <a:pPr marL="0" indent="0">
              <a:buNone/>
            </a:pPr>
            <a:r>
              <a:rPr lang="en-US" sz="5400" dirty="0">
                <a:latin typeface="Times New Roman" panose="02020603050405020304" pitchFamily="18" charset="0"/>
                <a:cs typeface="Times New Roman" panose="02020603050405020304" pitchFamily="18" charset="0"/>
              </a:rPr>
              <a:t>The basal diet was formulated to be </a:t>
            </a:r>
            <a:r>
              <a:rPr lang="en-US" sz="5400" dirty="0" err="1">
                <a:latin typeface="Times New Roman" panose="02020603050405020304" pitchFamily="18" charset="0"/>
                <a:cs typeface="Times New Roman" panose="02020603050405020304" pitchFamily="18" charset="0"/>
              </a:rPr>
              <a:t>iso</a:t>
            </a:r>
            <a:r>
              <a:rPr lang="en-US" sz="5400" dirty="0">
                <a:latin typeface="Times New Roman" panose="02020603050405020304" pitchFamily="18" charset="0"/>
                <a:cs typeface="Times New Roman" panose="02020603050405020304" pitchFamily="18" charset="0"/>
              </a:rPr>
              <a:t>-caloric and </a:t>
            </a:r>
            <a:r>
              <a:rPr lang="en-US" sz="5400" dirty="0" err="1">
                <a:latin typeface="Times New Roman" panose="02020603050405020304" pitchFamily="18" charset="0"/>
                <a:cs typeface="Times New Roman" panose="02020603050405020304" pitchFamily="18" charset="0"/>
              </a:rPr>
              <a:t>iso</a:t>
            </a:r>
            <a:r>
              <a:rPr lang="en-US" sz="5400" dirty="0">
                <a:latin typeface="Times New Roman" panose="02020603050405020304" pitchFamily="18" charset="0"/>
                <a:cs typeface="Times New Roman" panose="02020603050405020304" pitchFamily="18" charset="0"/>
              </a:rPr>
              <a:t>-nitrogenous at </a:t>
            </a:r>
            <a:r>
              <a:rPr lang="en-US" sz="5400" dirty="0" smtClean="0">
                <a:latin typeface="Times New Roman" panose="02020603050405020304" pitchFamily="18" charset="0"/>
                <a:cs typeface="Times New Roman" panose="02020603050405020304" pitchFamily="18" charset="0"/>
              </a:rPr>
              <a:t>12.14MJ/kg of </a:t>
            </a:r>
            <a:r>
              <a:rPr lang="en-US" sz="5400" dirty="0">
                <a:latin typeface="Times New Roman" panose="02020603050405020304" pitchFamily="18" charset="0"/>
                <a:cs typeface="Times New Roman" panose="02020603050405020304" pitchFamily="18" charset="0"/>
              </a:rPr>
              <a:t>ME and </a:t>
            </a:r>
            <a:r>
              <a:rPr lang="en-US" sz="5400" dirty="0" smtClean="0">
                <a:latin typeface="Times New Roman" panose="02020603050405020304" pitchFamily="18" charset="0"/>
                <a:cs typeface="Times New Roman" panose="02020603050405020304" pitchFamily="18" charset="0"/>
              </a:rPr>
              <a:t>16% </a:t>
            </a:r>
            <a:r>
              <a:rPr lang="en-US" sz="5400" dirty="0">
                <a:latin typeface="Times New Roman" panose="02020603050405020304" pitchFamily="18" charset="0"/>
                <a:cs typeface="Times New Roman" panose="02020603050405020304" pitchFamily="18" charset="0"/>
              </a:rPr>
              <a:t>CP </a:t>
            </a:r>
            <a:r>
              <a:rPr lang="en-US" sz="5400" dirty="0" smtClean="0">
                <a:latin typeface="Times New Roman" panose="02020603050405020304" pitchFamily="18" charset="0"/>
                <a:cs typeface="Times New Roman" panose="02020603050405020304" pitchFamily="18" charset="0"/>
              </a:rPr>
              <a:t>respectively </a:t>
            </a:r>
            <a:endParaRPr lang="en-US" sz="5400"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0AD00562-6421-4ADC-AEE2-37C096111C98}" type="slidenum">
              <a:rPr lang="en-US" smtClean="0"/>
              <a:t>8</a:t>
            </a:fld>
            <a:endParaRPr lang="en-US"/>
          </a:p>
        </p:txBody>
      </p:sp>
    </p:spTree>
    <p:extLst>
      <p:ext uri="{BB962C8B-B14F-4D97-AF65-F5344CB8AC3E}">
        <p14:creationId xmlns:p14="http://schemas.microsoft.com/office/powerpoint/2010/main" val="367359337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40140" y="95535"/>
            <a:ext cx="7206018" cy="750627"/>
          </a:xfrm>
        </p:spPr>
        <p:txBody>
          <a:bodyPr>
            <a:noAutofit/>
          </a:bodyPr>
          <a:lstStyle/>
          <a:p>
            <a:pPr algn="ctr"/>
            <a:r>
              <a:rPr lang="en-US" sz="2400" dirty="0" smtClean="0">
                <a:latin typeface="Times New Roman" pitchFamily="18" charset="0"/>
                <a:cs typeface="Times New Roman" pitchFamily="18" charset="0"/>
              </a:rPr>
              <a:t>Table 1: COMPOSITION OF EXPERIMENTAL DIET FOR GROWING GUINEA FOWLS (1-8WEEKS)</a:t>
            </a:r>
            <a:endParaRPr lang="en-US" sz="2400" dirty="0">
              <a:latin typeface="Times New Roman" pitchFamily="18" charset="0"/>
              <a:cs typeface="Times New Roman" pitchFamily="18" charset="0"/>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813632603"/>
              </p:ext>
            </p:extLst>
          </p:nvPr>
        </p:nvGraphicFramePr>
        <p:xfrm>
          <a:off x="77274" y="955346"/>
          <a:ext cx="8973354" cy="5743808"/>
        </p:xfrm>
        <a:graphic>
          <a:graphicData uri="http://schemas.openxmlformats.org/drawingml/2006/table">
            <a:tbl>
              <a:tblPr firstRow="1" bandRow="1">
                <a:tableStyleId>{5940675A-B579-460E-94D1-54222C63F5DA}</a:tableStyleId>
              </a:tblPr>
              <a:tblGrid>
                <a:gridCol w="4441118"/>
                <a:gridCol w="4532236"/>
              </a:tblGrid>
              <a:tr h="375549">
                <a:tc>
                  <a:txBody>
                    <a:bodyPr/>
                    <a:lstStyle/>
                    <a:p>
                      <a:r>
                        <a:rPr lang="en-US" sz="2000" dirty="0" smtClean="0">
                          <a:latin typeface="Times New Roman" pitchFamily="18" charset="0"/>
                          <a:cs typeface="Times New Roman" pitchFamily="18" charset="0"/>
                        </a:rPr>
                        <a:t>FEED</a:t>
                      </a:r>
                      <a:r>
                        <a:rPr lang="en-US" sz="2000" baseline="0" dirty="0" smtClean="0">
                          <a:latin typeface="Times New Roman" pitchFamily="18" charset="0"/>
                          <a:cs typeface="Times New Roman" pitchFamily="18" charset="0"/>
                        </a:rPr>
                        <a:t> INGREDIENT </a:t>
                      </a:r>
                      <a:endParaRPr lang="en-US" sz="2000" dirty="0">
                        <a:latin typeface="Times New Roman" pitchFamily="18" charset="0"/>
                        <a:cs typeface="Times New Roman" pitchFamily="18" charset="0"/>
                      </a:endParaRPr>
                    </a:p>
                  </a:txBody>
                  <a:tcPr marL="68580" marR="68580"/>
                </a:tc>
                <a:tc>
                  <a:txBody>
                    <a:bodyPr/>
                    <a:lstStyle/>
                    <a:p>
                      <a:r>
                        <a:rPr lang="en-US" sz="2000" dirty="0" smtClean="0">
                          <a:latin typeface="Times New Roman" pitchFamily="18" charset="0"/>
                          <a:cs typeface="Times New Roman" pitchFamily="18" charset="0"/>
                        </a:rPr>
                        <a:t>PERCENTAGE INCLUSION</a:t>
                      </a:r>
                      <a:endParaRPr lang="en-US" sz="2000" dirty="0">
                        <a:latin typeface="Times New Roman" pitchFamily="18" charset="0"/>
                        <a:cs typeface="Times New Roman" pitchFamily="18" charset="0"/>
                      </a:endParaRPr>
                    </a:p>
                  </a:txBody>
                  <a:tcPr marL="68580" marR="68580"/>
                </a:tc>
              </a:tr>
              <a:tr h="422492">
                <a:tc>
                  <a:txBody>
                    <a:bodyPr/>
                    <a:lstStyle/>
                    <a:p>
                      <a:pPr marL="0" marR="0">
                        <a:lnSpc>
                          <a:spcPct val="150000"/>
                        </a:lnSpc>
                        <a:spcBef>
                          <a:spcPts val="0"/>
                        </a:spcBef>
                        <a:spcAft>
                          <a:spcPts val="0"/>
                        </a:spcAft>
                      </a:pPr>
                      <a:r>
                        <a:rPr lang="en-US" sz="2000" dirty="0">
                          <a:effectLst/>
                          <a:latin typeface="Times New Roman" pitchFamily="18" charset="0"/>
                          <a:cs typeface="Times New Roman" pitchFamily="18" charset="0"/>
                        </a:rPr>
                        <a:t>Maize</a:t>
                      </a:r>
                      <a:endParaRPr lang="en-US" sz="2000" dirty="0">
                        <a:effectLst/>
                        <a:latin typeface="Times New Roman" panose="02020603050405020304" pitchFamily="18" charset="0"/>
                        <a:ea typeface="Times New Roman" panose="02020603050405020304" pitchFamily="18" charset="0"/>
                        <a:cs typeface="Times New Roman" pitchFamily="18" charset="0"/>
                      </a:endParaRPr>
                    </a:p>
                  </a:txBody>
                  <a:tcPr marL="51435" marR="51435" marT="0" marB="0"/>
                </a:tc>
                <a:tc>
                  <a:txBody>
                    <a:bodyPr/>
                    <a:lstStyle/>
                    <a:p>
                      <a:pPr marL="0" marR="0">
                        <a:lnSpc>
                          <a:spcPct val="150000"/>
                        </a:lnSpc>
                        <a:spcBef>
                          <a:spcPts val="0"/>
                        </a:spcBef>
                        <a:spcAft>
                          <a:spcPts val="0"/>
                        </a:spcAft>
                      </a:pPr>
                      <a:r>
                        <a:rPr lang="en-US" sz="2000" dirty="0" smtClean="0">
                          <a:effectLst/>
                          <a:latin typeface="Times New Roman" pitchFamily="18" charset="0"/>
                          <a:cs typeface="Times New Roman" pitchFamily="18" charset="0"/>
                        </a:rPr>
                        <a:t>554</a:t>
                      </a:r>
                      <a:endParaRPr lang="en-US" sz="2000" dirty="0">
                        <a:effectLst/>
                        <a:latin typeface="Times New Roman" panose="02020603050405020304" pitchFamily="18" charset="0"/>
                        <a:ea typeface="Times New Roman" panose="02020603050405020304" pitchFamily="18" charset="0"/>
                        <a:cs typeface="Times New Roman" pitchFamily="18" charset="0"/>
                      </a:endParaRPr>
                    </a:p>
                  </a:txBody>
                  <a:tcPr marL="51435" marR="51435" marT="0" marB="0"/>
                </a:tc>
              </a:tr>
              <a:tr h="422492">
                <a:tc>
                  <a:txBody>
                    <a:bodyPr/>
                    <a:lstStyle/>
                    <a:p>
                      <a:pPr marL="0" marR="0">
                        <a:lnSpc>
                          <a:spcPct val="150000"/>
                        </a:lnSpc>
                        <a:spcBef>
                          <a:spcPts val="0"/>
                        </a:spcBef>
                        <a:spcAft>
                          <a:spcPts val="0"/>
                        </a:spcAft>
                      </a:pPr>
                      <a:r>
                        <a:rPr lang="en-US" sz="2000" dirty="0">
                          <a:effectLst/>
                          <a:latin typeface="Times New Roman" pitchFamily="18" charset="0"/>
                          <a:cs typeface="Times New Roman" pitchFamily="18" charset="0"/>
                        </a:rPr>
                        <a:t>Fishmeal</a:t>
                      </a:r>
                      <a:endParaRPr lang="en-US" sz="2000" dirty="0">
                        <a:effectLst/>
                        <a:latin typeface="Times New Roman" panose="02020603050405020304" pitchFamily="18" charset="0"/>
                        <a:ea typeface="Times New Roman" panose="02020603050405020304" pitchFamily="18" charset="0"/>
                        <a:cs typeface="Times New Roman" pitchFamily="18" charset="0"/>
                      </a:endParaRPr>
                    </a:p>
                  </a:txBody>
                  <a:tcPr marL="51435" marR="51435" marT="0" marB="0"/>
                </a:tc>
                <a:tc>
                  <a:txBody>
                    <a:bodyPr/>
                    <a:lstStyle/>
                    <a:p>
                      <a:pPr marL="0" marR="0">
                        <a:lnSpc>
                          <a:spcPct val="150000"/>
                        </a:lnSpc>
                        <a:spcBef>
                          <a:spcPts val="0"/>
                        </a:spcBef>
                        <a:spcAft>
                          <a:spcPts val="0"/>
                        </a:spcAft>
                      </a:pPr>
                      <a:r>
                        <a:rPr lang="en-US" sz="2000" dirty="0" smtClean="0">
                          <a:effectLst/>
                          <a:latin typeface="Times New Roman" pitchFamily="18" charset="0"/>
                          <a:cs typeface="Times New Roman" pitchFamily="18" charset="0"/>
                        </a:rPr>
                        <a:t>41</a:t>
                      </a:r>
                      <a:endParaRPr lang="en-US" sz="2000" dirty="0">
                        <a:effectLst/>
                        <a:latin typeface="Times New Roman" panose="02020603050405020304" pitchFamily="18" charset="0"/>
                        <a:ea typeface="Times New Roman" panose="02020603050405020304" pitchFamily="18" charset="0"/>
                        <a:cs typeface="Times New Roman" pitchFamily="18" charset="0"/>
                      </a:endParaRPr>
                    </a:p>
                  </a:txBody>
                  <a:tcPr marL="51435" marR="51435" marT="0" marB="0"/>
                </a:tc>
              </a:tr>
              <a:tr h="422492">
                <a:tc>
                  <a:txBody>
                    <a:bodyPr/>
                    <a:lstStyle/>
                    <a:p>
                      <a:pPr marL="0" marR="0">
                        <a:lnSpc>
                          <a:spcPct val="150000"/>
                        </a:lnSpc>
                        <a:spcBef>
                          <a:spcPts val="0"/>
                        </a:spcBef>
                        <a:spcAft>
                          <a:spcPts val="0"/>
                        </a:spcAft>
                      </a:pPr>
                      <a:r>
                        <a:rPr lang="en-US" sz="2000" dirty="0">
                          <a:effectLst/>
                          <a:latin typeface="Times New Roman" pitchFamily="18" charset="0"/>
                          <a:cs typeface="Times New Roman" pitchFamily="18" charset="0"/>
                        </a:rPr>
                        <a:t>Soybean</a:t>
                      </a:r>
                      <a:endParaRPr lang="en-US" sz="2000" dirty="0">
                        <a:effectLst/>
                        <a:latin typeface="Times New Roman" panose="02020603050405020304" pitchFamily="18" charset="0"/>
                        <a:ea typeface="Times New Roman" panose="02020603050405020304" pitchFamily="18" charset="0"/>
                        <a:cs typeface="Times New Roman" pitchFamily="18" charset="0"/>
                      </a:endParaRPr>
                    </a:p>
                  </a:txBody>
                  <a:tcPr marL="51435" marR="51435" marT="0" marB="0"/>
                </a:tc>
                <a:tc>
                  <a:txBody>
                    <a:bodyPr/>
                    <a:lstStyle/>
                    <a:p>
                      <a:pPr marL="0" marR="0">
                        <a:lnSpc>
                          <a:spcPct val="150000"/>
                        </a:lnSpc>
                        <a:spcBef>
                          <a:spcPts val="0"/>
                        </a:spcBef>
                        <a:spcAft>
                          <a:spcPts val="0"/>
                        </a:spcAft>
                      </a:pPr>
                      <a:r>
                        <a:rPr lang="en-US" sz="2000" dirty="0" smtClean="0">
                          <a:effectLst/>
                          <a:latin typeface="Times New Roman" pitchFamily="18" charset="0"/>
                          <a:cs typeface="Times New Roman" pitchFamily="18" charset="0"/>
                        </a:rPr>
                        <a:t>100</a:t>
                      </a:r>
                      <a:endParaRPr lang="en-US" sz="2000" dirty="0">
                        <a:effectLst/>
                        <a:latin typeface="Times New Roman" panose="02020603050405020304" pitchFamily="18" charset="0"/>
                        <a:ea typeface="Times New Roman" panose="02020603050405020304" pitchFamily="18" charset="0"/>
                        <a:cs typeface="Times New Roman" pitchFamily="18" charset="0"/>
                      </a:endParaRPr>
                    </a:p>
                  </a:txBody>
                  <a:tcPr marL="51435" marR="51435" marT="0" marB="0"/>
                </a:tc>
              </a:tr>
              <a:tr h="422492">
                <a:tc>
                  <a:txBody>
                    <a:bodyPr/>
                    <a:lstStyle/>
                    <a:p>
                      <a:pPr marL="0" marR="0">
                        <a:lnSpc>
                          <a:spcPct val="150000"/>
                        </a:lnSpc>
                        <a:spcBef>
                          <a:spcPts val="0"/>
                        </a:spcBef>
                        <a:spcAft>
                          <a:spcPts val="0"/>
                        </a:spcAft>
                      </a:pPr>
                      <a:r>
                        <a:rPr lang="en-US" sz="2000" dirty="0">
                          <a:effectLst/>
                          <a:latin typeface="Times New Roman" pitchFamily="18" charset="0"/>
                          <a:cs typeface="Times New Roman" pitchFamily="18" charset="0"/>
                        </a:rPr>
                        <a:t>Wheat bran</a:t>
                      </a:r>
                      <a:endParaRPr lang="en-US" sz="2000" dirty="0">
                        <a:effectLst/>
                        <a:latin typeface="Times New Roman" panose="02020603050405020304" pitchFamily="18" charset="0"/>
                        <a:ea typeface="Times New Roman" panose="02020603050405020304" pitchFamily="18" charset="0"/>
                        <a:cs typeface="Times New Roman" pitchFamily="18" charset="0"/>
                      </a:endParaRPr>
                    </a:p>
                  </a:txBody>
                  <a:tcPr marL="51435" marR="51435" marT="0" marB="0"/>
                </a:tc>
                <a:tc>
                  <a:txBody>
                    <a:bodyPr/>
                    <a:lstStyle/>
                    <a:p>
                      <a:pPr marL="0" marR="0">
                        <a:lnSpc>
                          <a:spcPct val="150000"/>
                        </a:lnSpc>
                        <a:spcBef>
                          <a:spcPts val="0"/>
                        </a:spcBef>
                        <a:spcAft>
                          <a:spcPts val="0"/>
                        </a:spcAft>
                      </a:pPr>
                      <a:r>
                        <a:rPr lang="en-US" sz="2000" dirty="0" smtClean="0">
                          <a:effectLst/>
                          <a:latin typeface="Times New Roman" pitchFamily="18" charset="0"/>
                          <a:cs typeface="Times New Roman" pitchFamily="18" charset="0"/>
                        </a:rPr>
                        <a:t>250</a:t>
                      </a:r>
                      <a:endParaRPr lang="en-US" sz="2000" dirty="0">
                        <a:effectLst/>
                        <a:latin typeface="Times New Roman" panose="02020603050405020304" pitchFamily="18" charset="0"/>
                        <a:ea typeface="Times New Roman" panose="02020603050405020304" pitchFamily="18" charset="0"/>
                        <a:cs typeface="Times New Roman" pitchFamily="18" charset="0"/>
                      </a:endParaRPr>
                    </a:p>
                  </a:txBody>
                  <a:tcPr marL="51435" marR="51435" marT="0" marB="0"/>
                </a:tc>
              </a:tr>
              <a:tr h="422492">
                <a:tc>
                  <a:txBody>
                    <a:bodyPr/>
                    <a:lstStyle/>
                    <a:p>
                      <a:pPr marL="0" marR="0">
                        <a:lnSpc>
                          <a:spcPct val="150000"/>
                        </a:lnSpc>
                        <a:spcBef>
                          <a:spcPts val="0"/>
                        </a:spcBef>
                        <a:spcAft>
                          <a:spcPts val="0"/>
                        </a:spcAft>
                      </a:pPr>
                      <a:r>
                        <a:rPr lang="en-US" sz="2000" dirty="0" err="1">
                          <a:effectLst/>
                          <a:latin typeface="Times New Roman" pitchFamily="18" charset="0"/>
                          <a:cs typeface="Times New Roman" pitchFamily="18" charset="0"/>
                        </a:rPr>
                        <a:t>Dicalcium</a:t>
                      </a:r>
                      <a:r>
                        <a:rPr lang="en-US" sz="2000" dirty="0">
                          <a:effectLst/>
                          <a:latin typeface="Times New Roman" pitchFamily="18" charset="0"/>
                          <a:cs typeface="Times New Roman" pitchFamily="18" charset="0"/>
                        </a:rPr>
                        <a:t> phosphate</a:t>
                      </a:r>
                      <a:endParaRPr lang="en-US" sz="2000" dirty="0">
                        <a:effectLst/>
                        <a:latin typeface="Times New Roman" panose="02020603050405020304" pitchFamily="18" charset="0"/>
                        <a:ea typeface="Times New Roman" panose="02020603050405020304" pitchFamily="18" charset="0"/>
                        <a:cs typeface="Times New Roman" pitchFamily="18" charset="0"/>
                      </a:endParaRPr>
                    </a:p>
                  </a:txBody>
                  <a:tcPr marL="51435" marR="51435" marT="0" marB="0"/>
                </a:tc>
                <a:tc>
                  <a:txBody>
                    <a:bodyPr/>
                    <a:lstStyle/>
                    <a:p>
                      <a:pPr marL="0" marR="0">
                        <a:lnSpc>
                          <a:spcPct val="150000"/>
                        </a:lnSpc>
                        <a:spcBef>
                          <a:spcPts val="0"/>
                        </a:spcBef>
                        <a:spcAft>
                          <a:spcPts val="0"/>
                        </a:spcAft>
                      </a:pPr>
                      <a:r>
                        <a:rPr lang="en-US" sz="2000" dirty="0" smtClean="0">
                          <a:effectLst/>
                          <a:latin typeface="Times New Roman" pitchFamily="18" charset="0"/>
                          <a:cs typeface="Times New Roman" pitchFamily="18" charset="0"/>
                        </a:rPr>
                        <a:t>3</a:t>
                      </a:r>
                      <a:endParaRPr lang="en-US" sz="2000" dirty="0">
                        <a:effectLst/>
                        <a:latin typeface="Times New Roman" panose="02020603050405020304" pitchFamily="18" charset="0"/>
                        <a:ea typeface="Times New Roman" panose="02020603050405020304" pitchFamily="18" charset="0"/>
                        <a:cs typeface="Times New Roman" pitchFamily="18" charset="0"/>
                      </a:endParaRPr>
                    </a:p>
                  </a:txBody>
                  <a:tcPr marL="51435" marR="51435" marT="0" marB="0"/>
                </a:tc>
              </a:tr>
              <a:tr h="422492">
                <a:tc>
                  <a:txBody>
                    <a:bodyPr/>
                    <a:lstStyle/>
                    <a:p>
                      <a:pPr marL="0" marR="0">
                        <a:lnSpc>
                          <a:spcPct val="150000"/>
                        </a:lnSpc>
                        <a:spcBef>
                          <a:spcPts val="0"/>
                        </a:spcBef>
                        <a:spcAft>
                          <a:spcPts val="0"/>
                        </a:spcAft>
                      </a:pPr>
                      <a:r>
                        <a:rPr lang="en-US" sz="2000" dirty="0">
                          <a:effectLst/>
                          <a:latin typeface="Times New Roman" pitchFamily="18" charset="0"/>
                          <a:cs typeface="Times New Roman" pitchFamily="18" charset="0"/>
                        </a:rPr>
                        <a:t>Vitamin premix</a:t>
                      </a:r>
                      <a:endParaRPr lang="en-US" sz="2000" dirty="0">
                        <a:effectLst/>
                        <a:latin typeface="Times New Roman" panose="02020603050405020304" pitchFamily="18" charset="0"/>
                        <a:ea typeface="Times New Roman" panose="02020603050405020304" pitchFamily="18" charset="0"/>
                        <a:cs typeface="Times New Roman" pitchFamily="18" charset="0"/>
                      </a:endParaRPr>
                    </a:p>
                  </a:txBody>
                  <a:tcPr marL="51435" marR="51435" marT="0" marB="0"/>
                </a:tc>
                <a:tc>
                  <a:txBody>
                    <a:bodyPr/>
                    <a:lstStyle/>
                    <a:p>
                      <a:pPr marL="0" marR="0">
                        <a:lnSpc>
                          <a:spcPct val="150000"/>
                        </a:lnSpc>
                        <a:spcBef>
                          <a:spcPts val="0"/>
                        </a:spcBef>
                        <a:spcAft>
                          <a:spcPts val="0"/>
                        </a:spcAft>
                      </a:pPr>
                      <a:r>
                        <a:rPr lang="en-US" sz="2000" dirty="0" smtClean="0">
                          <a:effectLst/>
                          <a:latin typeface="Times New Roman" pitchFamily="18" charset="0"/>
                          <a:cs typeface="Times New Roman" pitchFamily="18" charset="0"/>
                        </a:rPr>
                        <a:t>1</a:t>
                      </a:r>
                      <a:endParaRPr lang="en-US" sz="2000" dirty="0">
                        <a:effectLst/>
                        <a:latin typeface="Times New Roman" panose="02020603050405020304" pitchFamily="18" charset="0"/>
                        <a:ea typeface="Times New Roman" panose="02020603050405020304" pitchFamily="18" charset="0"/>
                        <a:cs typeface="Times New Roman" pitchFamily="18" charset="0"/>
                      </a:endParaRPr>
                    </a:p>
                  </a:txBody>
                  <a:tcPr marL="51435" marR="51435" marT="0" marB="0"/>
                </a:tc>
              </a:tr>
              <a:tr h="422492">
                <a:tc>
                  <a:txBody>
                    <a:bodyPr/>
                    <a:lstStyle/>
                    <a:p>
                      <a:pPr marL="0" marR="0">
                        <a:lnSpc>
                          <a:spcPct val="150000"/>
                        </a:lnSpc>
                        <a:spcBef>
                          <a:spcPts val="0"/>
                        </a:spcBef>
                        <a:spcAft>
                          <a:spcPts val="0"/>
                        </a:spcAft>
                      </a:pPr>
                      <a:r>
                        <a:rPr lang="en-US" sz="2000" dirty="0">
                          <a:effectLst/>
                          <a:latin typeface="Times New Roman" pitchFamily="18" charset="0"/>
                          <a:cs typeface="Times New Roman" pitchFamily="18" charset="0"/>
                        </a:rPr>
                        <a:t>Salt</a:t>
                      </a:r>
                      <a:endParaRPr lang="en-US" sz="2000" dirty="0">
                        <a:effectLst/>
                        <a:latin typeface="Times New Roman" panose="02020603050405020304" pitchFamily="18" charset="0"/>
                        <a:ea typeface="Times New Roman" panose="02020603050405020304" pitchFamily="18" charset="0"/>
                        <a:cs typeface="Times New Roman" pitchFamily="18" charset="0"/>
                      </a:endParaRPr>
                    </a:p>
                  </a:txBody>
                  <a:tcPr marL="51435" marR="51435" marT="0" marB="0"/>
                </a:tc>
                <a:tc>
                  <a:txBody>
                    <a:bodyPr/>
                    <a:lstStyle/>
                    <a:p>
                      <a:pPr marL="0" marR="0">
                        <a:lnSpc>
                          <a:spcPct val="150000"/>
                        </a:lnSpc>
                        <a:spcBef>
                          <a:spcPts val="0"/>
                        </a:spcBef>
                        <a:spcAft>
                          <a:spcPts val="0"/>
                        </a:spcAft>
                      </a:pPr>
                      <a:r>
                        <a:rPr lang="en-US" sz="2000" dirty="0" smtClean="0">
                          <a:effectLst/>
                          <a:latin typeface="Times New Roman" pitchFamily="18" charset="0"/>
                          <a:cs typeface="Times New Roman" pitchFamily="18" charset="0"/>
                        </a:rPr>
                        <a:t>1</a:t>
                      </a:r>
                      <a:endParaRPr lang="en-US" sz="2000" dirty="0">
                        <a:effectLst/>
                        <a:latin typeface="Times New Roman" panose="02020603050405020304" pitchFamily="18" charset="0"/>
                        <a:ea typeface="Times New Roman" panose="02020603050405020304" pitchFamily="18" charset="0"/>
                        <a:cs typeface="Times New Roman" pitchFamily="18" charset="0"/>
                      </a:endParaRPr>
                    </a:p>
                  </a:txBody>
                  <a:tcPr marL="51435" marR="51435" marT="0" marB="0"/>
                </a:tc>
              </a:tr>
              <a:tr h="422492">
                <a:tc>
                  <a:txBody>
                    <a:bodyPr/>
                    <a:lstStyle/>
                    <a:p>
                      <a:pPr marL="0" marR="0">
                        <a:lnSpc>
                          <a:spcPct val="150000"/>
                        </a:lnSpc>
                        <a:spcBef>
                          <a:spcPts val="0"/>
                        </a:spcBef>
                        <a:spcAft>
                          <a:spcPts val="0"/>
                        </a:spcAft>
                      </a:pPr>
                      <a:r>
                        <a:rPr lang="en-US" sz="2000" dirty="0">
                          <a:effectLst/>
                          <a:latin typeface="Times New Roman" pitchFamily="18" charset="0"/>
                          <a:cs typeface="Times New Roman" pitchFamily="18" charset="0"/>
                        </a:rPr>
                        <a:t>Oyster shell</a:t>
                      </a:r>
                      <a:endParaRPr lang="en-US" sz="2000" dirty="0">
                        <a:effectLst/>
                        <a:latin typeface="Times New Roman" panose="02020603050405020304" pitchFamily="18" charset="0"/>
                        <a:ea typeface="Times New Roman" panose="02020603050405020304" pitchFamily="18" charset="0"/>
                        <a:cs typeface="Times New Roman" pitchFamily="18" charset="0"/>
                      </a:endParaRPr>
                    </a:p>
                  </a:txBody>
                  <a:tcPr marL="51435" marR="51435" marT="0" marB="0"/>
                </a:tc>
                <a:tc>
                  <a:txBody>
                    <a:bodyPr/>
                    <a:lstStyle/>
                    <a:p>
                      <a:pPr marL="0" marR="0">
                        <a:lnSpc>
                          <a:spcPct val="150000"/>
                        </a:lnSpc>
                        <a:spcBef>
                          <a:spcPts val="0"/>
                        </a:spcBef>
                        <a:spcAft>
                          <a:spcPts val="0"/>
                        </a:spcAft>
                      </a:pPr>
                      <a:r>
                        <a:rPr lang="en-US" sz="2000" dirty="0" smtClean="0">
                          <a:effectLst/>
                          <a:latin typeface="Times New Roman" pitchFamily="18" charset="0"/>
                          <a:cs typeface="Times New Roman" pitchFamily="18" charset="0"/>
                        </a:rPr>
                        <a:t>50</a:t>
                      </a:r>
                      <a:endParaRPr lang="en-US" sz="2000" dirty="0">
                        <a:effectLst/>
                        <a:latin typeface="Times New Roman" panose="02020603050405020304" pitchFamily="18" charset="0"/>
                        <a:ea typeface="Times New Roman" panose="02020603050405020304" pitchFamily="18" charset="0"/>
                        <a:cs typeface="Times New Roman" pitchFamily="18" charset="0"/>
                      </a:endParaRPr>
                    </a:p>
                  </a:txBody>
                  <a:tcPr marL="51435" marR="51435" marT="0" marB="0"/>
                </a:tc>
              </a:tr>
              <a:tr h="422492">
                <a:tc gridSpan="2">
                  <a:txBody>
                    <a:bodyPr/>
                    <a:lstStyle/>
                    <a:p>
                      <a:r>
                        <a:rPr lang="en-US" sz="2000" dirty="0" smtClean="0">
                          <a:latin typeface="Times New Roman" panose="02020603050405020304" pitchFamily="18" charset="0"/>
                          <a:cs typeface="Times New Roman" panose="02020603050405020304" pitchFamily="18" charset="0"/>
                        </a:rPr>
                        <a:t>Calculated</a:t>
                      </a:r>
                      <a:r>
                        <a:rPr lang="en-US" sz="2000" baseline="0" dirty="0" smtClean="0">
                          <a:latin typeface="Times New Roman" panose="02020603050405020304" pitchFamily="18" charset="0"/>
                          <a:cs typeface="Times New Roman" panose="02020603050405020304" pitchFamily="18" charset="0"/>
                        </a:rPr>
                        <a:t> chemical composition</a:t>
                      </a:r>
                      <a:endParaRPr lang="en-US" sz="2000" dirty="0">
                        <a:latin typeface="Times New Roman" panose="02020603050405020304" pitchFamily="18" charset="0"/>
                        <a:cs typeface="Times New Roman" panose="02020603050405020304" pitchFamily="18" charset="0"/>
                      </a:endParaRPr>
                    </a:p>
                  </a:txBody>
                  <a:tcPr marL="68580" marR="68580"/>
                </a:tc>
                <a:tc hMerge="1">
                  <a:txBody>
                    <a:bodyPr/>
                    <a:lstStyle/>
                    <a:p>
                      <a:endParaRPr lang="en-US" dirty="0"/>
                    </a:p>
                  </a:txBody>
                  <a:tcPr/>
                </a:tc>
              </a:tr>
              <a:tr h="422492">
                <a:tc>
                  <a:txBody>
                    <a:bodyPr/>
                    <a:lstStyle/>
                    <a:p>
                      <a:r>
                        <a:rPr lang="en-US" sz="2000" dirty="0" smtClean="0">
                          <a:latin typeface="Times New Roman" pitchFamily="18" charset="0"/>
                          <a:cs typeface="Times New Roman" pitchFamily="18" charset="0"/>
                        </a:rPr>
                        <a:t>Crude protein</a:t>
                      </a:r>
                      <a:endParaRPr lang="en-US" sz="2000" dirty="0">
                        <a:latin typeface="Times New Roman" pitchFamily="18" charset="0"/>
                        <a:cs typeface="Times New Roman" pitchFamily="18" charset="0"/>
                      </a:endParaRPr>
                    </a:p>
                  </a:txBody>
                  <a:tcPr marL="68580" marR="68580"/>
                </a:tc>
                <a:tc>
                  <a:txBody>
                    <a:bodyPr/>
                    <a:lstStyle/>
                    <a:p>
                      <a:r>
                        <a:rPr lang="en-US" sz="2000" dirty="0" smtClean="0">
                          <a:latin typeface="Times New Roman" pitchFamily="18" charset="0"/>
                          <a:cs typeface="Times New Roman" pitchFamily="18" charset="0"/>
                        </a:rPr>
                        <a:t>1600</a:t>
                      </a:r>
                      <a:endParaRPr lang="en-US" sz="2000" dirty="0">
                        <a:latin typeface="Times New Roman" pitchFamily="18" charset="0"/>
                        <a:cs typeface="Times New Roman" pitchFamily="18" charset="0"/>
                      </a:endParaRPr>
                    </a:p>
                  </a:txBody>
                  <a:tcPr marL="68580" marR="68580"/>
                </a:tc>
              </a:tr>
              <a:tr h="422492">
                <a:tc>
                  <a:txBody>
                    <a:bodyPr/>
                    <a:lstStyle/>
                    <a:p>
                      <a:r>
                        <a:rPr lang="en-US" sz="2000" dirty="0" err="1" smtClean="0">
                          <a:latin typeface="Times New Roman" pitchFamily="18" charset="0"/>
                          <a:cs typeface="Times New Roman" pitchFamily="18" charset="0"/>
                        </a:rPr>
                        <a:t>Metabolizable</a:t>
                      </a:r>
                      <a:r>
                        <a:rPr lang="en-US" sz="2000" dirty="0" smtClean="0">
                          <a:latin typeface="Times New Roman" pitchFamily="18" charset="0"/>
                          <a:cs typeface="Times New Roman" pitchFamily="18" charset="0"/>
                        </a:rPr>
                        <a:t> energy</a:t>
                      </a:r>
                      <a:endParaRPr lang="en-US" sz="2000" dirty="0">
                        <a:latin typeface="Times New Roman" pitchFamily="18" charset="0"/>
                        <a:cs typeface="Times New Roman" pitchFamily="18" charset="0"/>
                      </a:endParaRPr>
                    </a:p>
                  </a:txBody>
                  <a:tcPr marL="68580" marR="68580"/>
                </a:tc>
                <a:tc>
                  <a:txBody>
                    <a:bodyPr/>
                    <a:lstStyle/>
                    <a:p>
                      <a:r>
                        <a:rPr lang="en-US" sz="2000" dirty="0" smtClean="0">
                          <a:latin typeface="Times New Roman" pitchFamily="18" charset="0"/>
                          <a:cs typeface="Times New Roman" pitchFamily="18" charset="0"/>
                        </a:rPr>
                        <a:t>2950</a:t>
                      </a:r>
                      <a:endParaRPr lang="en-US" sz="2000" dirty="0">
                        <a:latin typeface="Times New Roman" pitchFamily="18" charset="0"/>
                        <a:cs typeface="Times New Roman" pitchFamily="18" charset="0"/>
                      </a:endParaRPr>
                    </a:p>
                  </a:txBody>
                  <a:tcPr marL="68580" marR="68580"/>
                </a:tc>
              </a:tr>
              <a:tr h="422492">
                <a:tc>
                  <a:txBody>
                    <a:bodyPr/>
                    <a:lstStyle/>
                    <a:p>
                      <a:r>
                        <a:rPr lang="en-US" sz="2000" dirty="0" smtClean="0">
                          <a:latin typeface="Times New Roman" pitchFamily="18" charset="0"/>
                          <a:cs typeface="Times New Roman" pitchFamily="18" charset="0"/>
                        </a:rPr>
                        <a:t>Crude </a:t>
                      </a:r>
                      <a:r>
                        <a:rPr lang="en-US" sz="2000" dirty="0" err="1" smtClean="0">
                          <a:latin typeface="Times New Roman" pitchFamily="18" charset="0"/>
                          <a:cs typeface="Times New Roman" pitchFamily="18" charset="0"/>
                        </a:rPr>
                        <a:t>fibre</a:t>
                      </a:r>
                      <a:endParaRPr lang="en-US" sz="2000" dirty="0">
                        <a:latin typeface="Times New Roman" pitchFamily="18" charset="0"/>
                        <a:cs typeface="Times New Roman" pitchFamily="18" charset="0"/>
                      </a:endParaRPr>
                    </a:p>
                  </a:txBody>
                  <a:tcPr marL="68580" marR="68580"/>
                </a:tc>
                <a:tc>
                  <a:txBody>
                    <a:bodyPr/>
                    <a:lstStyle/>
                    <a:p>
                      <a:r>
                        <a:rPr lang="en-US" sz="2000" dirty="0" smtClean="0">
                          <a:latin typeface="Times New Roman" pitchFamily="18" charset="0"/>
                          <a:cs typeface="Times New Roman" pitchFamily="18" charset="0"/>
                        </a:rPr>
                        <a:t>42</a:t>
                      </a:r>
                      <a:endParaRPr lang="en-US" sz="2000" dirty="0">
                        <a:latin typeface="Times New Roman" pitchFamily="18" charset="0"/>
                        <a:cs typeface="Times New Roman" pitchFamily="18" charset="0"/>
                      </a:endParaRPr>
                    </a:p>
                  </a:txBody>
                  <a:tcPr marL="68580" marR="68580"/>
                </a:tc>
              </a:tr>
            </a:tbl>
          </a:graphicData>
        </a:graphic>
      </p:graphicFrame>
      <p:sp>
        <p:nvSpPr>
          <p:cNvPr id="4" name="Slide Number Placeholder 3"/>
          <p:cNvSpPr>
            <a:spLocks noGrp="1"/>
          </p:cNvSpPr>
          <p:nvPr>
            <p:ph type="sldNum" sz="quarter" idx="12"/>
          </p:nvPr>
        </p:nvSpPr>
        <p:spPr/>
        <p:txBody>
          <a:bodyPr/>
          <a:lstStyle/>
          <a:p>
            <a:fld id="{0AD00562-6421-4ADC-AEE2-37C096111C98}" type="slidenum">
              <a:rPr lang="en-US" smtClean="0"/>
              <a:t>9</a:t>
            </a:fld>
            <a:endParaRPr lang="en-US"/>
          </a:p>
        </p:txBody>
      </p:sp>
    </p:spTree>
    <p:extLst>
      <p:ext uri="{BB962C8B-B14F-4D97-AF65-F5344CB8AC3E}">
        <p14:creationId xmlns:p14="http://schemas.microsoft.com/office/powerpoint/2010/main" val="3891921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TotalTime>
  <Words>1358</Words>
  <Application>Microsoft Office PowerPoint</Application>
  <PresentationFormat>On-screen Show (4:3)</PresentationFormat>
  <Paragraphs>581</Paragraphs>
  <Slides>22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Times New Roman</vt:lpstr>
      <vt:lpstr>Office Theme</vt:lpstr>
      <vt:lpstr>PowerPoint Presentation</vt:lpstr>
      <vt:lpstr>Outline of Presentation</vt:lpstr>
      <vt:lpstr>Introduction</vt:lpstr>
      <vt:lpstr>OBJECTIVE</vt:lpstr>
      <vt:lpstr>MATERIALS AND METHODS</vt:lpstr>
      <vt:lpstr>Experimental Animals and Design </vt:lpstr>
      <vt:lpstr>TREATMENTS</vt:lpstr>
      <vt:lpstr>Experimental diet and water </vt:lpstr>
      <vt:lpstr>Table 1: COMPOSITION OF EXPERIMENTAL DIET FOR GROWING GUINEA FOWLS (1-8WEEKS)</vt:lpstr>
      <vt:lpstr> CHEMICAL ANALYSIS</vt:lpstr>
      <vt:lpstr>Data collection and statistical analysis </vt:lpstr>
      <vt:lpstr>RESULTS AND DISCUSSION</vt:lpstr>
      <vt:lpstr>Table 2: Analyzed chemical composition of compounded diet</vt:lpstr>
      <vt:lpstr>Table 3: Growth performance as affected by Antibiotics and DFM in guinea fowls at week 35 </vt:lpstr>
      <vt:lpstr>Table 4: Haematological indices of indigenous guinea fowls as affected by direct fed microbials and antibiotics application </vt:lpstr>
      <vt:lpstr>Table 5: Serum biochemical indices of indigenous guinea fowls</vt:lpstr>
      <vt:lpstr>Table 6: Effect of Antibiotics and DFM on Carcass parameters</vt:lpstr>
      <vt:lpstr>Table 7: Effect of Antibiotics and DFM on Egg parameters</vt:lpstr>
      <vt:lpstr>Table 9: Average weight of first egg, age and weight at first egg</vt:lpstr>
      <vt:lpstr>CONCLUSION </vt:lpstr>
      <vt:lpstr>PowerPoint Presentation</vt:lpstr>
      <vt:lpstr>Recommendations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AND HEALTH RESPONSE OF INDIGENOUS GROWING AND LAYING GUINEA FOWLS IN NORTHERN GHANA FED DIRECT-FED MICROBIAL </dc:title>
  <dc:creator>Dave</dc:creator>
  <cp:lastModifiedBy>Goodman Sarfo</cp:lastModifiedBy>
  <cp:revision>13</cp:revision>
  <dcterms:created xsi:type="dcterms:W3CDTF">2006-08-16T00:00:00Z</dcterms:created>
  <dcterms:modified xsi:type="dcterms:W3CDTF">2016-12-12T10:09:36Z</dcterms:modified>
</cp:coreProperties>
</file>